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4" r:id="rId4"/>
    <p:sldId id="261" r:id="rId5"/>
    <p:sldId id="263" r:id="rId6"/>
    <p:sldId id="270" r:id="rId7"/>
    <p:sldId id="271" r:id="rId8"/>
    <p:sldId id="272" r:id="rId9"/>
    <p:sldId id="265" r:id="rId10"/>
    <p:sldId id="267" r:id="rId11"/>
    <p:sldId id="266" r:id="rId12"/>
    <p:sldId id="269" r:id="rId13"/>
    <p:sldId id="268" r:id="rId14"/>
    <p:sldId id="277" r:id="rId15"/>
    <p:sldId id="273" r:id="rId16"/>
    <p:sldId id="274" r:id="rId17"/>
    <p:sldId id="281" r:id="rId18"/>
    <p:sldId id="278" r:id="rId19"/>
    <p:sldId id="279" r:id="rId20"/>
    <p:sldId id="280"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0" autoAdjust="0"/>
    <p:restoredTop sz="94660"/>
  </p:normalViewPr>
  <p:slideViewPr>
    <p:cSldViewPr snapToGrid="0">
      <p:cViewPr varScale="1">
        <p:scale>
          <a:sx n="85" d="100"/>
          <a:sy n="85" d="100"/>
        </p:scale>
        <p:origin x="54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9498ED-97D3-9041-95DA-E9F9DA26772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4AB396FF-E081-8981-BAA6-117F1048C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7B46230E-AB26-0A4B-22E7-79D34DA5E7C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917D274F-F7F0-7CF4-5540-842B152AE8D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0CC1515-B672-F132-9075-BD1C8947B978}"/>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12997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DD9FBA-933E-FDD2-330F-764AE6258D6C}"/>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1FE43992-D077-70F3-3ACA-AF8616A5ED7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4064497-BA67-EA51-2468-8AE3AC68018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484683BF-447C-6FCD-1C31-DF6183634546}"/>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62D9540-20B9-5732-2E40-CAF21B5E78D9}"/>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432942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811DFFE-1CB7-1FC0-6E3C-750D1A3BF95C}"/>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3CDCD981-7F24-1A51-EC08-04B639D5279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54E1412-8960-55F7-D555-484D5F059284}"/>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59562F31-A01A-6122-D53E-58ADC3EF49B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450787D-73A4-86A6-B2B0-3B3B36176837}"/>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277317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D64E60-2D6F-12FB-86B1-C22E1651CE93}"/>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49FAB5E-AB74-0C7E-8474-FC651ADDDF1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F0B56280-0BE0-04BE-BA66-12DCE63DB32F}"/>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2B2465F7-9AD3-1750-0B1D-EB25A3FB08C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86491B9-20C1-4241-871A-9A5FE90F4EF8}"/>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2591491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F397B5-D51D-CDAE-826A-E1FAC2307CB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D090CC30-1020-4C83-749F-405222C33D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7BBA787-7C73-A043-F261-3C6BA95CA8C1}"/>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83F49EE5-9E71-325B-1CEB-4AF181EE0EB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4E98997-80C5-4276-357F-F0719D91E90F}"/>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483753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13EBA1-A86C-421B-B605-99A9CFD7E88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28F8771D-EC44-716A-7ECC-7C6207BCE19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2038C1D1-8E5B-73DA-B6AB-E2ADA70C229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5F3FC496-7CA7-6299-21AF-BA6F28578D94}"/>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4C9E5D13-BE12-A6D6-DBEA-43869D8D5F1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035B3747-B418-01A3-7792-99C3898A4A0A}"/>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578916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0FB86C-3740-17BA-9985-7EB678566CB8}"/>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81F73727-0DCA-FF67-52F4-38A8451DA3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0C72017-63A6-8DE5-F4B0-A3A39980DF8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64EB14BF-2B46-E416-11D6-82D065189B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86A3832-1B22-595E-63E6-90B4EAA93F6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0C9672DA-DC0B-334C-DEDB-F927D480C41F}"/>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8" name="Fußzeilenplatzhalter 7">
            <a:extLst>
              <a:ext uri="{FF2B5EF4-FFF2-40B4-BE49-F238E27FC236}">
                <a16:creationId xmlns:a16="http://schemas.microsoft.com/office/drawing/2014/main" id="{327C4D0C-09A9-84D0-2204-3C6B6202083C}"/>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4B989EC-39D5-F909-543D-0AE6C2F1EA4D}"/>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1945773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6B088C-7C84-C8E5-A52C-6F1F33C9392C}"/>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4C98183E-389D-AF21-140E-944770ABF96C}"/>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4" name="Fußzeilenplatzhalter 3">
            <a:extLst>
              <a:ext uri="{FF2B5EF4-FFF2-40B4-BE49-F238E27FC236}">
                <a16:creationId xmlns:a16="http://schemas.microsoft.com/office/drawing/2014/main" id="{9A770885-9B1B-683F-1923-99834A72875C}"/>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2381817F-82D3-BC09-4205-4BC819535450}"/>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1215020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F7EA0D4-3D20-3439-B0AC-A1F8568DB16C}"/>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3" name="Fußzeilenplatzhalter 2">
            <a:extLst>
              <a:ext uri="{FF2B5EF4-FFF2-40B4-BE49-F238E27FC236}">
                <a16:creationId xmlns:a16="http://schemas.microsoft.com/office/drawing/2014/main" id="{FCBCED6D-165F-D59D-5212-32EB5EC19F8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72B1D3C7-81AB-01FB-B324-952E81EF86B2}"/>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544050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EC3306-90DE-B2C6-EE7E-F9C71E486CA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5D378B10-2CEA-C7B9-ACEF-2B979A79BD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8E7A4259-9067-C68B-B3F5-E5703466D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115FD47-19FE-573B-DDDD-36FFCCC833B7}"/>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32F12CF4-4C4B-908A-8D1E-94995256B263}"/>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BEAE62D1-A230-81F2-48B1-B50E97164B86}"/>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118818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5E4F6D-8E73-14C9-480F-6A484678A05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89FBAD6D-EF3E-63BA-7EF6-6B019C126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9108CA0F-EF2F-CE59-D5AC-0C442FC2BF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3C526EE-65CB-0EB6-14A0-926A4A8B22E6}"/>
              </a:ext>
            </a:extLst>
          </p:cNvPr>
          <p:cNvSpPr>
            <a:spLocks noGrp="1"/>
          </p:cNvSpPr>
          <p:nvPr>
            <p:ph type="dt" sz="half" idx="10"/>
          </p:nvPr>
        </p:nvSpPr>
        <p:spPr/>
        <p:txBody>
          <a:bodyPr/>
          <a:lstStyle/>
          <a:p>
            <a:fld id="{9A45AF9F-863A-406D-BFC6-D6B5BEAE0E7C}" type="datetimeFigureOut">
              <a:rPr lang="de-AT" smtClean="0"/>
              <a:t>15.03.2024</a:t>
            </a:fld>
            <a:endParaRPr lang="de-AT"/>
          </a:p>
        </p:txBody>
      </p:sp>
      <p:sp>
        <p:nvSpPr>
          <p:cNvPr id="6" name="Fußzeilenplatzhalter 5">
            <a:extLst>
              <a:ext uri="{FF2B5EF4-FFF2-40B4-BE49-F238E27FC236}">
                <a16:creationId xmlns:a16="http://schemas.microsoft.com/office/drawing/2014/main" id="{93AA1B5F-9CDF-F85E-07B5-0A414A76AA89}"/>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ED268C3F-C092-AF5D-EFCF-B82ED3CF3336}"/>
              </a:ext>
            </a:extLst>
          </p:cNvPr>
          <p:cNvSpPr>
            <a:spLocks noGrp="1"/>
          </p:cNvSpPr>
          <p:nvPr>
            <p:ph type="sldNum" sz="quarter" idx="12"/>
          </p:nvPr>
        </p:nvSpPr>
        <p:spPr/>
        <p:txBody>
          <a:bodyPr/>
          <a:lstStyle/>
          <a:p>
            <a:fld id="{8BF1C388-CFC5-4BDD-9696-521AA5F11233}" type="slidenum">
              <a:rPr lang="de-AT" smtClean="0"/>
              <a:t>‹Nr.›</a:t>
            </a:fld>
            <a:endParaRPr lang="de-AT"/>
          </a:p>
        </p:txBody>
      </p:sp>
    </p:spTree>
    <p:extLst>
      <p:ext uri="{BB962C8B-B14F-4D97-AF65-F5344CB8AC3E}">
        <p14:creationId xmlns:p14="http://schemas.microsoft.com/office/powerpoint/2010/main" val="306443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9A14949-EA23-6B8D-AB2B-BB5AF1BFD4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3F23B53E-976D-BD06-5420-FA5F0430AA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C653298D-27F3-EAB5-0986-FF34714D4D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45AF9F-863A-406D-BFC6-D6B5BEAE0E7C}" type="datetimeFigureOut">
              <a:rPr lang="de-AT" smtClean="0"/>
              <a:t>15.03.2024</a:t>
            </a:fld>
            <a:endParaRPr lang="de-AT"/>
          </a:p>
        </p:txBody>
      </p:sp>
      <p:sp>
        <p:nvSpPr>
          <p:cNvPr id="5" name="Fußzeilenplatzhalter 4">
            <a:extLst>
              <a:ext uri="{FF2B5EF4-FFF2-40B4-BE49-F238E27FC236}">
                <a16:creationId xmlns:a16="http://schemas.microsoft.com/office/drawing/2014/main" id="{263D2F1D-CDA0-81AD-EB63-8392B3D274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E0BEF21F-288D-B349-29BA-603E887321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F1C388-CFC5-4BDD-9696-521AA5F11233}" type="slidenum">
              <a:rPr lang="de-AT" smtClean="0"/>
              <a:t>‹Nr.›</a:t>
            </a:fld>
            <a:endParaRPr lang="de-AT"/>
          </a:p>
        </p:txBody>
      </p:sp>
    </p:spTree>
    <p:extLst>
      <p:ext uri="{BB962C8B-B14F-4D97-AF65-F5344CB8AC3E}">
        <p14:creationId xmlns:p14="http://schemas.microsoft.com/office/powerpoint/2010/main" val="1996691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ur-lex.europa.eu/legal-content/EN/TXT/?uri=celex%3A32011L0099" TargetMode="External"/><Relationship Id="rId3" Type="http://schemas.openxmlformats.org/officeDocument/2006/relationships/hyperlink" Target="https://eur-lex.europa.eu/legal-content/EN/TXT/?uri=CELEX%3A32004L0113" TargetMode="External"/><Relationship Id="rId7" Type="http://schemas.openxmlformats.org/officeDocument/2006/relationships/hyperlink" Target="https://eur-lex.europa.eu/legal-content/en/TXT/?uri=CELEX%3A32011L0036" TargetMode="External"/><Relationship Id="rId2" Type="http://schemas.openxmlformats.org/officeDocument/2006/relationships/hyperlink" Target="https://eur-lex.europa.eu/legal-content/EN/TXT/?uri=celex%3A32000L0078" TargetMode="External"/><Relationship Id="rId1" Type="http://schemas.openxmlformats.org/officeDocument/2006/relationships/slideLayout" Target="../slideLayouts/slideLayout2.xml"/><Relationship Id="rId6" Type="http://schemas.openxmlformats.org/officeDocument/2006/relationships/hyperlink" Target="https://eur-lex.europa.eu/legal-content/EN/TXT/?uri=celex%3A32010L0041" TargetMode="External"/><Relationship Id="rId5" Type="http://schemas.openxmlformats.org/officeDocument/2006/relationships/hyperlink" Target="https://eur-lex.europa.eu/legal-content/EN/ALL/?uri=CELEX%3A32010L0018" TargetMode="External"/><Relationship Id="rId4" Type="http://schemas.openxmlformats.org/officeDocument/2006/relationships/hyperlink" Target="https://eur-lex.europa.eu/legal-content/EN/TXT/?uri=celex%3A32006L0054"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ur-lex.europa.eu/legal-content/EN/TXT/?uri=uriserv%3AOJ.L_.2019.188.01.0079.01.ENG" TargetMode="External"/><Relationship Id="rId2" Type="http://schemas.openxmlformats.org/officeDocument/2006/relationships/hyperlink" Target="https://eur-lex.europa.eu/legal-content/EN/TXT/?uri=celex%3A32012L0029" TargetMode="External"/><Relationship Id="rId1" Type="http://schemas.openxmlformats.org/officeDocument/2006/relationships/slideLayout" Target="../slideLayouts/slideLayout2.xml"/><Relationship Id="rId5" Type="http://schemas.openxmlformats.org/officeDocument/2006/relationships/hyperlink" Target="https://eur-lex.europa.eu/smartapi/cgi/sga_doc?smartapi!celexplus!prod!CELEXnumdoc&amp;lg=EN&amp;numdoc=32023L0970" TargetMode="External"/><Relationship Id="rId4" Type="http://schemas.openxmlformats.org/officeDocument/2006/relationships/hyperlink" Target="https://eur-lex.europa.eu/legal-content/EN/TXT/?uri=CELEX%3A32022L238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europarl.europa.eu/factsheets/en/sheet/59/equality-between-men-and-wome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ur-lex.europa.eu/eli/dir/1992/85" TargetMode="External"/><Relationship Id="rId2" Type="http://schemas.openxmlformats.org/officeDocument/2006/relationships/hyperlink" Target="https://eur-lex.europa.eu/legal-content/EN/TXT/?uri=celex%3A31979L0007" TargetMode="External"/><Relationship Id="rId1" Type="http://schemas.openxmlformats.org/officeDocument/2006/relationships/slideLayout" Target="../slideLayouts/slideLayout2.xml"/><Relationship Id="rId5" Type="http://schemas.openxmlformats.org/officeDocument/2006/relationships/hyperlink" Target="https://eur-lex.europa.eu/legal-content/EN/TXT/?uri=celex%3A32000L0043" TargetMode="External"/><Relationship Id="rId4" Type="http://schemas.openxmlformats.org/officeDocument/2006/relationships/hyperlink" Target="https://eur-lex.europa.eu/legal-content/EN/TXT/?uri=celex%3A31997L008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788F3B-C943-C662-2391-B50045E2A81D}"/>
              </a:ext>
            </a:extLst>
          </p:cNvPr>
          <p:cNvSpPr>
            <a:spLocks noGrp="1"/>
          </p:cNvSpPr>
          <p:nvPr>
            <p:ph type="ctrTitle"/>
          </p:nvPr>
        </p:nvSpPr>
        <p:spPr/>
        <p:txBody>
          <a:bodyPr>
            <a:normAutofit fontScale="90000"/>
          </a:bodyPr>
          <a:lstStyle/>
          <a:p>
            <a:br>
              <a:rPr lang="de-AT" dirty="0"/>
            </a:br>
            <a:r>
              <a:rPr lang="de-AT" dirty="0"/>
              <a:t>Gender </a:t>
            </a:r>
            <a:r>
              <a:rPr lang="de-AT" dirty="0" err="1"/>
              <a:t>Equality</a:t>
            </a:r>
            <a:r>
              <a:rPr lang="de-AT" dirty="0"/>
              <a:t> in European Union Law</a:t>
            </a:r>
          </a:p>
        </p:txBody>
      </p:sp>
      <p:sp>
        <p:nvSpPr>
          <p:cNvPr id="3" name="Untertitel 2">
            <a:extLst>
              <a:ext uri="{FF2B5EF4-FFF2-40B4-BE49-F238E27FC236}">
                <a16:creationId xmlns:a16="http://schemas.microsoft.com/office/drawing/2014/main" id="{D70116B5-B2FC-E358-AA90-3CB55982BDD5}"/>
              </a:ext>
            </a:extLst>
          </p:cNvPr>
          <p:cNvSpPr>
            <a:spLocks noGrp="1"/>
          </p:cNvSpPr>
          <p:nvPr>
            <p:ph type="subTitle" idx="1"/>
          </p:nvPr>
        </p:nvSpPr>
        <p:spPr/>
        <p:txBody>
          <a:bodyPr/>
          <a:lstStyle/>
          <a:p>
            <a:r>
              <a:rPr lang="de-AT" dirty="0"/>
              <a:t>Ulrike Brandl</a:t>
            </a:r>
          </a:p>
          <a:p>
            <a:r>
              <a:rPr lang="de-AT" dirty="0"/>
              <a:t>University of Salzburg</a:t>
            </a:r>
          </a:p>
        </p:txBody>
      </p:sp>
    </p:spTree>
    <p:extLst>
      <p:ext uri="{BB962C8B-B14F-4D97-AF65-F5344CB8AC3E}">
        <p14:creationId xmlns:p14="http://schemas.microsoft.com/office/powerpoint/2010/main" val="360119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38FEF9-933F-28E1-0D00-DD969DC4A5C3}"/>
              </a:ext>
            </a:extLst>
          </p:cNvPr>
          <p:cNvSpPr>
            <a:spLocks noGrp="1"/>
          </p:cNvSpPr>
          <p:nvPr>
            <p:ph type="title"/>
          </p:nvPr>
        </p:nvSpPr>
        <p:spPr/>
        <p:txBody>
          <a:bodyPr/>
          <a:lstStyle/>
          <a:p>
            <a:r>
              <a:rPr lang="de-AT" dirty="0" err="1">
                <a:latin typeface="+mn-lt"/>
              </a:rPr>
              <a:t>Secondary</a:t>
            </a:r>
            <a:r>
              <a:rPr lang="de-AT" dirty="0">
                <a:latin typeface="+mn-lt"/>
              </a:rPr>
              <a:t> Legal Acts - </a:t>
            </a:r>
            <a:r>
              <a:rPr lang="de-AT" dirty="0" err="1">
                <a:latin typeface="+mn-lt"/>
              </a:rPr>
              <a:t>overview</a:t>
            </a:r>
            <a:endParaRPr lang="de-AT" dirty="0"/>
          </a:p>
        </p:txBody>
      </p:sp>
      <p:sp>
        <p:nvSpPr>
          <p:cNvPr id="3" name="Inhaltsplatzhalter 2">
            <a:extLst>
              <a:ext uri="{FF2B5EF4-FFF2-40B4-BE49-F238E27FC236}">
                <a16:creationId xmlns:a16="http://schemas.microsoft.com/office/drawing/2014/main" id="{D932EF6C-6EB8-6E32-C576-5F0CB786A727}"/>
              </a:ext>
            </a:extLst>
          </p:cNvPr>
          <p:cNvSpPr>
            <a:spLocks noGrp="1"/>
          </p:cNvSpPr>
          <p:nvPr>
            <p:ph idx="1"/>
          </p:nvPr>
        </p:nvSpPr>
        <p:spPr>
          <a:xfrm>
            <a:off x="838200" y="1586753"/>
            <a:ext cx="10515600" cy="4906122"/>
          </a:xfrm>
        </p:spPr>
        <p:txBody>
          <a:bodyPr>
            <a:normAutofit fontScale="40000" lnSpcReduction="20000"/>
          </a:bodyPr>
          <a:lstStyle/>
          <a:p>
            <a:pPr algn="l">
              <a:buFont typeface="Arial" panose="020B0604020202020204" pitchFamily="34" charset="0"/>
              <a:buChar char="•"/>
            </a:pPr>
            <a:r>
              <a:rPr lang="en-US" sz="5000" b="0" i="0" u="none" strike="noStrike" dirty="0">
                <a:effectLst/>
                <a:hlinkClick r:id="rId2">
                  <a:extLst>
                    <a:ext uri="{A12FA001-AC4F-418D-AE19-62706E023703}">
                      <ahyp:hlinkClr xmlns:ahyp="http://schemas.microsoft.com/office/drawing/2018/hyperlinkcolor" val="tx"/>
                    </a:ext>
                  </a:extLst>
                </a:hlinkClick>
              </a:rPr>
              <a:t>Council Directive 2000/78/EC</a:t>
            </a:r>
            <a:r>
              <a:rPr lang="en-US" sz="5000" b="0" i="0" dirty="0">
                <a:effectLst/>
              </a:rPr>
              <a:t> of 27 November 2000 establishing a general framework for </a:t>
            </a:r>
            <a:r>
              <a:rPr lang="en-US" sz="5000" b="1" i="0" dirty="0">
                <a:effectLst/>
              </a:rPr>
              <a:t>equal treatment </a:t>
            </a:r>
            <a:r>
              <a:rPr lang="en-US" sz="5000" b="0" i="0" dirty="0">
                <a:effectLst/>
              </a:rPr>
              <a:t>in </a:t>
            </a:r>
            <a:r>
              <a:rPr lang="en-US" sz="5000" b="1" i="0" dirty="0">
                <a:effectLst/>
              </a:rPr>
              <a:t>employment and occupation</a:t>
            </a:r>
            <a:r>
              <a:rPr lang="en-US" sz="5000" b="0" i="0" dirty="0">
                <a:effectLst/>
              </a:rPr>
              <a:t>;</a:t>
            </a:r>
          </a:p>
          <a:p>
            <a:pPr algn="l">
              <a:buFont typeface="Arial" panose="020B0604020202020204" pitchFamily="34" charset="0"/>
              <a:buChar char="•"/>
            </a:pPr>
            <a:r>
              <a:rPr lang="en-US" sz="5000" b="0" i="0" u="none" strike="noStrike" dirty="0">
                <a:effectLst/>
                <a:hlinkClick r:id="rId3">
                  <a:extLst>
                    <a:ext uri="{A12FA001-AC4F-418D-AE19-62706E023703}">
                      <ahyp:hlinkClr xmlns:ahyp="http://schemas.microsoft.com/office/drawing/2018/hyperlinkcolor" val="tx"/>
                    </a:ext>
                  </a:extLst>
                </a:hlinkClick>
              </a:rPr>
              <a:t>Council Directive 2004/113/EC</a:t>
            </a:r>
            <a:r>
              <a:rPr lang="en-US" sz="5000" b="0" i="0" dirty="0">
                <a:effectLst/>
              </a:rPr>
              <a:t> of 13 December 2004 implementing the principle of </a:t>
            </a:r>
            <a:r>
              <a:rPr lang="en-US" sz="5000" b="1" i="0" dirty="0">
                <a:effectLst/>
              </a:rPr>
              <a:t>equal treatment between men and women in the access to and supply of goods and services;</a:t>
            </a:r>
          </a:p>
          <a:p>
            <a:pPr algn="l"/>
            <a:r>
              <a:rPr lang="en-US" sz="5000" b="1" i="0" u="none" strike="noStrike" dirty="0">
                <a:effectLst/>
                <a:hlinkClick r:id="rId4">
                  <a:extLst>
                    <a:ext uri="{A12FA001-AC4F-418D-AE19-62706E023703}">
                      <ahyp:hlinkClr xmlns:ahyp="http://schemas.microsoft.com/office/drawing/2018/hyperlinkcolor" val="tx"/>
                    </a:ext>
                  </a:extLst>
                </a:hlinkClick>
              </a:rPr>
              <a:t>Directive 2006/54/EC</a:t>
            </a:r>
            <a:r>
              <a:rPr lang="en-US" sz="5000" b="1" i="0" dirty="0">
                <a:effectLst/>
              </a:rPr>
              <a:t> of the European Parliament and of the Council of 5 July 2006 on the implementation of the principle of equal opportunities and equal treatment of men and women in matters of employment and occupation; </a:t>
            </a:r>
            <a:r>
              <a:rPr lang="de-AT" sz="5000" b="0" i="0" u="none" strike="noStrike" baseline="0" dirty="0" err="1"/>
              <a:t>Directive</a:t>
            </a:r>
            <a:r>
              <a:rPr lang="de-AT" sz="5000" b="0" i="0" u="none" strike="noStrike" baseline="0" dirty="0"/>
              <a:t> 2006/54 (</a:t>
            </a:r>
            <a:r>
              <a:rPr lang="de-AT" sz="5000" b="0" i="0" u="none" strike="noStrike" baseline="0" dirty="0" err="1"/>
              <a:t>the</a:t>
            </a:r>
            <a:endParaRPr lang="de-AT" sz="5000" b="0" i="0" u="none" strike="noStrike" baseline="0" dirty="0"/>
          </a:p>
          <a:p>
            <a:pPr algn="l"/>
            <a:r>
              <a:rPr lang="en-US" sz="5000" b="0" i="0" u="none" strike="noStrike" baseline="0" dirty="0"/>
              <a:t>Recast Directive) , it merged six previous directives</a:t>
            </a:r>
            <a:endParaRPr lang="en-US" sz="5000" b="1" i="0" dirty="0">
              <a:effectLst/>
            </a:endParaRPr>
          </a:p>
          <a:p>
            <a:pPr algn="l">
              <a:buFont typeface="Arial" panose="020B0604020202020204" pitchFamily="34" charset="0"/>
              <a:buChar char="•"/>
            </a:pPr>
            <a:r>
              <a:rPr lang="en-US" sz="5000" b="0" i="0" u="none" strike="noStrike" dirty="0">
                <a:effectLst/>
                <a:hlinkClick r:id="rId5">
                  <a:extLst>
                    <a:ext uri="{A12FA001-AC4F-418D-AE19-62706E023703}">
                      <ahyp:hlinkClr xmlns:ahyp="http://schemas.microsoft.com/office/drawing/2018/hyperlinkcolor" val="tx"/>
                    </a:ext>
                  </a:extLst>
                </a:hlinkClick>
              </a:rPr>
              <a:t>Council Directive 2010/18/EU</a:t>
            </a:r>
            <a:r>
              <a:rPr lang="en-US" sz="5000" b="0" i="0" dirty="0">
                <a:effectLst/>
              </a:rPr>
              <a:t> of 8 March 2010 implementing the revised Framework Agreement on </a:t>
            </a:r>
            <a:r>
              <a:rPr lang="en-US" sz="5000" b="1" i="0" dirty="0">
                <a:effectLst/>
              </a:rPr>
              <a:t>parental leave and repealing Directive 96/34/EC;</a:t>
            </a:r>
          </a:p>
          <a:p>
            <a:pPr algn="l">
              <a:buFont typeface="Arial" panose="020B0604020202020204" pitchFamily="34" charset="0"/>
              <a:buChar char="•"/>
            </a:pPr>
            <a:r>
              <a:rPr lang="en-US" sz="5000" b="0" i="0" u="none" strike="noStrike" dirty="0">
                <a:effectLst/>
                <a:hlinkClick r:id="rId6">
                  <a:extLst>
                    <a:ext uri="{A12FA001-AC4F-418D-AE19-62706E023703}">
                      <ahyp:hlinkClr xmlns:ahyp="http://schemas.microsoft.com/office/drawing/2018/hyperlinkcolor" val="tx"/>
                    </a:ext>
                  </a:extLst>
                </a:hlinkClick>
              </a:rPr>
              <a:t>Directive 2010/41/EU</a:t>
            </a:r>
            <a:r>
              <a:rPr lang="en-US" sz="5000" b="0" i="0" dirty="0">
                <a:effectLst/>
              </a:rPr>
              <a:t> of the European Parliament and of the Council of 7 July 2010 on the application of the principle of equal treatment between men and women engaged in an activity in a </a:t>
            </a:r>
            <a:r>
              <a:rPr lang="en-US" sz="5000" b="1" i="0" dirty="0">
                <a:effectLst/>
              </a:rPr>
              <a:t>self-employed capacity </a:t>
            </a:r>
            <a:r>
              <a:rPr lang="en-US" sz="5000" b="0" i="0" dirty="0">
                <a:effectLst/>
              </a:rPr>
              <a:t>and repealing Council Directive 86/613/EEC;</a:t>
            </a:r>
          </a:p>
          <a:p>
            <a:pPr algn="l">
              <a:buFont typeface="Arial" panose="020B0604020202020204" pitchFamily="34" charset="0"/>
              <a:buChar char="•"/>
            </a:pPr>
            <a:r>
              <a:rPr lang="en-US" sz="5000" b="0" i="0" u="none" strike="noStrike" dirty="0">
                <a:effectLst/>
                <a:hlinkClick r:id="rId7">
                  <a:extLst>
                    <a:ext uri="{A12FA001-AC4F-418D-AE19-62706E023703}">
                      <ahyp:hlinkClr xmlns:ahyp="http://schemas.microsoft.com/office/drawing/2018/hyperlinkcolor" val="tx"/>
                    </a:ext>
                  </a:extLst>
                </a:hlinkClick>
              </a:rPr>
              <a:t>Directive 2011/36/EU</a:t>
            </a:r>
            <a:r>
              <a:rPr lang="en-US" sz="5000" b="0" i="0" dirty="0">
                <a:effectLst/>
              </a:rPr>
              <a:t> of the European Parliament and of the Council of 5 April 2011 on </a:t>
            </a:r>
            <a:r>
              <a:rPr lang="en-US" sz="5000" b="1" i="0" dirty="0">
                <a:effectLst/>
              </a:rPr>
              <a:t>preventing and combating trafficking in human beings and protecting its victims, </a:t>
            </a:r>
            <a:r>
              <a:rPr lang="en-US" sz="5000" b="0" i="0" dirty="0">
                <a:effectLst/>
              </a:rPr>
              <a:t>and replacing Council Framework Decision 2002/629/JHA;</a:t>
            </a:r>
          </a:p>
          <a:p>
            <a:pPr algn="l">
              <a:buFont typeface="Arial" panose="020B0604020202020204" pitchFamily="34" charset="0"/>
              <a:buChar char="•"/>
            </a:pPr>
            <a:r>
              <a:rPr lang="en-US" sz="5000" b="0" i="0" u="none" strike="noStrike" dirty="0">
                <a:effectLst/>
                <a:hlinkClick r:id="rId8">
                  <a:extLst>
                    <a:ext uri="{A12FA001-AC4F-418D-AE19-62706E023703}">
                      <ahyp:hlinkClr xmlns:ahyp="http://schemas.microsoft.com/office/drawing/2018/hyperlinkcolor" val="tx"/>
                    </a:ext>
                  </a:extLst>
                </a:hlinkClick>
              </a:rPr>
              <a:t>Directive 2011/99/EU</a:t>
            </a:r>
            <a:r>
              <a:rPr lang="en-US" sz="5000" b="0" i="0" dirty="0">
                <a:effectLst/>
              </a:rPr>
              <a:t> of the European Parliament and of the Council of 13 December 2011 establishing the European protection order; </a:t>
            </a:r>
          </a:p>
        </p:txBody>
      </p:sp>
    </p:spTree>
    <p:extLst>
      <p:ext uri="{BB962C8B-B14F-4D97-AF65-F5344CB8AC3E}">
        <p14:creationId xmlns:p14="http://schemas.microsoft.com/office/powerpoint/2010/main" val="241833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B9AD64-BFEC-9129-FB55-7D1F401D0E9E}"/>
              </a:ext>
            </a:extLst>
          </p:cNvPr>
          <p:cNvSpPr>
            <a:spLocks noGrp="1"/>
          </p:cNvSpPr>
          <p:nvPr>
            <p:ph type="title"/>
          </p:nvPr>
        </p:nvSpPr>
        <p:spPr/>
        <p:txBody>
          <a:bodyPr/>
          <a:lstStyle/>
          <a:p>
            <a:r>
              <a:rPr lang="de-AT" dirty="0" err="1">
                <a:latin typeface="+mn-lt"/>
              </a:rPr>
              <a:t>Secondary</a:t>
            </a:r>
            <a:r>
              <a:rPr lang="de-AT" dirty="0">
                <a:latin typeface="+mn-lt"/>
              </a:rPr>
              <a:t> Legal Acts - </a:t>
            </a:r>
            <a:r>
              <a:rPr lang="de-AT" dirty="0" err="1">
                <a:latin typeface="+mn-lt"/>
              </a:rPr>
              <a:t>overview</a:t>
            </a:r>
            <a:endParaRPr lang="de-AT" dirty="0"/>
          </a:p>
        </p:txBody>
      </p:sp>
      <p:sp>
        <p:nvSpPr>
          <p:cNvPr id="3" name="Inhaltsplatzhalter 2">
            <a:extLst>
              <a:ext uri="{FF2B5EF4-FFF2-40B4-BE49-F238E27FC236}">
                <a16:creationId xmlns:a16="http://schemas.microsoft.com/office/drawing/2014/main" id="{643BB8F6-B222-AE86-536B-0D57F0A7C2C0}"/>
              </a:ext>
            </a:extLst>
          </p:cNvPr>
          <p:cNvSpPr>
            <a:spLocks noGrp="1"/>
          </p:cNvSpPr>
          <p:nvPr>
            <p:ph idx="1"/>
          </p:nvPr>
        </p:nvSpPr>
        <p:spPr/>
        <p:txBody>
          <a:bodyPr>
            <a:normAutofit fontScale="77500" lnSpcReduction="20000"/>
          </a:bodyPr>
          <a:lstStyle/>
          <a:p>
            <a:pPr algn="l">
              <a:buFont typeface="Arial" panose="020B0604020202020204" pitchFamily="34" charset="0"/>
              <a:buChar char="•"/>
            </a:pPr>
            <a:r>
              <a:rPr lang="en-US" b="0" i="0" u="none" strike="noStrike"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Directive</a:t>
            </a:r>
            <a:r>
              <a:rPr lang="en-US" b="0" i="0" u="none" strike="noStrike"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 </a:t>
            </a:r>
            <a:r>
              <a:rPr lang="en-US" b="0" i="0" u="none" strike="noStrike"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2012/29/EU</a:t>
            </a:r>
            <a:r>
              <a:rPr lang="en-US" b="0" i="0" dirty="0">
                <a:effectLst/>
                <a:latin typeface="Calibri" panose="020F0502020204030204" pitchFamily="34" charset="0"/>
                <a:ea typeface="Calibri" panose="020F0502020204030204" pitchFamily="34" charset="0"/>
                <a:cs typeface="Calibri" panose="020F0502020204030204" pitchFamily="34" charset="0"/>
              </a:rPr>
              <a:t> of the European Parliament and of the Council of 25 October 2012 establishing </a:t>
            </a:r>
            <a:r>
              <a:rPr lang="en-US" b="1" i="0" dirty="0">
                <a:effectLst/>
                <a:latin typeface="Calibri" panose="020F0502020204030204" pitchFamily="34" charset="0"/>
                <a:ea typeface="Calibri" panose="020F0502020204030204" pitchFamily="34" charset="0"/>
                <a:cs typeface="Calibri" panose="020F0502020204030204" pitchFamily="34" charset="0"/>
              </a:rPr>
              <a:t>minimum standards on the rights, support and protection of victims of crime</a:t>
            </a:r>
            <a:r>
              <a:rPr lang="en-US" b="0" i="0" dirty="0">
                <a:effectLst/>
                <a:latin typeface="Calibri" panose="020F0502020204030204" pitchFamily="34" charset="0"/>
                <a:ea typeface="Calibri" panose="020F0502020204030204" pitchFamily="34" charset="0"/>
                <a:cs typeface="Calibri" panose="020F0502020204030204" pitchFamily="34" charset="0"/>
              </a:rPr>
              <a:t>, and replacing Council Framework Decision 2001/220/JHA;</a:t>
            </a:r>
          </a:p>
          <a:p>
            <a:pPr algn="l">
              <a:buFont typeface="Arial" panose="020B0604020202020204" pitchFamily="34" charset="0"/>
              <a:buChar char="•"/>
            </a:pPr>
            <a:r>
              <a:rPr lang="en-US" b="0" i="0" u="none" strike="noStrike"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Directive (EU) 2019/1158</a:t>
            </a:r>
            <a:r>
              <a:rPr lang="en-US" b="0" i="0" dirty="0">
                <a:effectLst/>
                <a:latin typeface="Calibri" panose="020F0502020204030204" pitchFamily="34" charset="0"/>
                <a:ea typeface="Calibri" panose="020F0502020204030204" pitchFamily="34" charset="0"/>
                <a:cs typeface="Calibri" panose="020F0502020204030204" pitchFamily="34" charset="0"/>
              </a:rPr>
              <a:t> of the European Parliament and of the Council of 20 June 2019 on </a:t>
            </a:r>
            <a:r>
              <a:rPr lang="en-US" b="1" i="0" dirty="0">
                <a:effectLst/>
                <a:latin typeface="Calibri" panose="020F0502020204030204" pitchFamily="34" charset="0"/>
                <a:ea typeface="Calibri" panose="020F0502020204030204" pitchFamily="34" charset="0"/>
                <a:cs typeface="Calibri" panose="020F0502020204030204" pitchFamily="34" charset="0"/>
              </a:rPr>
              <a:t>work-life balance for parents and carers </a:t>
            </a:r>
            <a:r>
              <a:rPr lang="en-US" b="0" i="0" dirty="0">
                <a:effectLst/>
                <a:latin typeface="Calibri" panose="020F0502020204030204" pitchFamily="34" charset="0"/>
                <a:ea typeface="Calibri" panose="020F0502020204030204" pitchFamily="34" charset="0"/>
                <a:cs typeface="Calibri" panose="020F0502020204030204" pitchFamily="34" charset="0"/>
              </a:rPr>
              <a:t>and repealing Council Directive 2010/18/EU;</a:t>
            </a:r>
          </a:p>
          <a:p>
            <a:pPr algn="l">
              <a:buFont typeface="Arial" panose="020B0604020202020204" pitchFamily="34" charset="0"/>
              <a:buChar char="•"/>
            </a:pPr>
            <a:r>
              <a:rPr lang="en-US" b="0" i="0" u="none" strike="noStrike" dirty="0">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Directive (EU) 2022/2381</a:t>
            </a:r>
            <a:r>
              <a:rPr lang="en-US" b="0" i="0" dirty="0">
                <a:effectLst/>
                <a:latin typeface="Calibri" panose="020F0502020204030204" pitchFamily="34" charset="0"/>
                <a:ea typeface="Calibri" panose="020F0502020204030204" pitchFamily="34" charset="0"/>
                <a:cs typeface="Calibri" panose="020F0502020204030204" pitchFamily="34" charset="0"/>
              </a:rPr>
              <a:t> of the European Parliament and of the Council of 23 November 2022 </a:t>
            </a:r>
            <a:r>
              <a:rPr lang="en-US" b="1" i="0" dirty="0">
                <a:effectLst/>
                <a:latin typeface="Calibri" panose="020F0502020204030204" pitchFamily="34" charset="0"/>
                <a:ea typeface="Calibri" panose="020F0502020204030204" pitchFamily="34" charset="0"/>
                <a:cs typeface="Calibri" panose="020F0502020204030204" pitchFamily="34" charset="0"/>
              </a:rPr>
              <a:t>on improving the gender balance among directors of listed companies and related measures</a:t>
            </a:r>
            <a:r>
              <a:rPr lang="en-US" b="0" i="0" dirty="0">
                <a:effectLst/>
                <a:latin typeface="Calibri" panose="020F0502020204030204" pitchFamily="34" charset="0"/>
                <a:ea typeface="Calibri" panose="020F0502020204030204" pitchFamily="34" charset="0"/>
                <a:cs typeface="Calibri" panose="020F0502020204030204" pitchFamily="34" charset="0"/>
              </a:rPr>
              <a:t>;</a:t>
            </a:r>
          </a:p>
          <a:p>
            <a:pPr algn="l">
              <a:buFont typeface="Arial" panose="020B0604020202020204" pitchFamily="34" charset="0"/>
              <a:buChar char="•"/>
            </a:pPr>
            <a:r>
              <a:rPr lang="en-US" b="0" i="0" u="none" strike="noStrike" dirty="0">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Directive (EU) 2023/970</a:t>
            </a:r>
            <a:r>
              <a:rPr lang="en-US" b="0" i="0" dirty="0">
                <a:effectLst/>
                <a:latin typeface="Calibri" panose="020F0502020204030204" pitchFamily="34" charset="0"/>
                <a:ea typeface="Calibri" panose="020F0502020204030204" pitchFamily="34" charset="0"/>
                <a:cs typeface="Calibri" panose="020F0502020204030204" pitchFamily="34" charset="0"/>
              </a:rPr>
              <a:t> of the European Parliament and of the Council of 10 May 2023 to strengthen the application of the principle </a:t>
            </a:r>
            <a:r>
              <a:rPr lang="en-US" b="1" i="0" dirty="0">
                <a:effectLst/>
                <a:latin typeface="Calibri" panose="020F0502020204030204" pitchFamily="34" charset="0"/>
                <a:ea typeface="Calibri" panose="020F0502020204030204" pitchFamily="34" charset="0"/>
                <a:cs typeface="Calibri" panose="020F0502020204030204" pitchFamily="34" charset="0"/>
              </a:rPr>
              <a:t>of equal pay for equal work or work of equal value between men and women through pay transparency and enforcement mechanisms</a:t>
            </a:r>
            <a:r>
              <a:rPr lang="en-US" b="0" i="0" dirty="0">
                <a:effectLst/>
                <a:latin typeface="Calibri" panose="020F0502020204030204" pitchFamily="34" charset="0"/>
                <a:ea typeface="Calibri" panose="020F0502020204030204" pitchFamily="34" charset="0"/>
                <a:cs typeface="Calibri" panose="020F0502020204030204" pitchFamily="34" charset="0"/>
              </a:rPr>
              <a:t>.</a:t>
            </a:r>
          </a:p>
          <a:p>
            <a:r>
              <a:rPr lang="en-US" b="1" i="0" dirty="0">
                <a:solidFill>
                  <a:srgbClr val="333333"/>
                </a:solidFill>
                <a:effectLst/>
                <a:latin typeface="Times New Roman" panose="02020603050405020304" pitchFamily="18" charset="0"/>
              </a:rPr>
              <a:t>Proposal for a DIRECTIVE OF THE EUROPEAN PARLIAMENT AND OF THE COUNCIL on combating violence against women and domestic violence</a:t>
            </a:r>
          </a:p>
          <a:p>
            <a:pPr algn="l">
              <a:buFont typeface="Arial" panose="020B0604020202020204" pitchFamily="34" charset="0"/>
              <a:buChar char="•"/>
            </a:pPr>
            <a:endParaRPr lang="en-US" b="0" i="0" dirty="0">
              <a:effectLst/>
              <a:latin typeface="Calibri" panose="020F0502020204030204" pitchFamily="34" charset="0"/>
              <a:ea typeface="Calibri" panose="020F0502020204030204" pitchFamily="34" charset="0"/>
              <a:cs typeface="Calibri" panose="020F0502020204030204" pitchFamily="34" charset="0"/>
            </a:endParaRPr>
          </a:p>
          <a:p>
            <a:pPr algn="l">
              <a:buFont typeface="Arial" panose="020B0604020202020204" pitchFamily="34" charset="0"/>
              <a:buChar char="•"/>
            </a:pPr>
            <a:endParaRPr lang="de-AT" dirty="0"/>
          </a:p>
        </p:txBody>
      </p:sp>
    </p:spTree>
    <p:extLst>
      <p:ext uri="{BB962C8B-B14F-4D97-AF65-F5344CB8AC3E}">
        <p14:creationId xmlns:p14="http://schemas.microsoft.com/office/powerpoint/2010/main" val="2084496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EBFDF1-A8B5-8A11-95C6-30C3E4BE7200}"/>
              </a:ext>
            </a:extLst>
          </p:cNvPr>
          <p:cNvSpPr>
            <a:spLocks noGrp="1"/>
          </p:cNvSpPr>
          <p:nvPr>
            <p:ph type="title"/>
          </p:nvPr>
        </p:nvSpPr>
        <p:spPr/>
        <p:txBody>
          <a:bodyPr/>
          <a:lstStyle/>
          <a:p>
            <a:r>
              <a:rPr lang="de-AT" dirty="0" err="1"/>
              <a:t>Activities</a:t>
            </a:r>
            <a:r>
              <a:rPr lang="de-AT" dirty="0"/>
              <a:t> </a:t>
            </a:r>
            <a:r>
              <a:rPr lang="de-AT" dirty="0" err="1"/>
              <a:t>by</a:t>
            </a:r>
            <a:r>
              <a:rPr lang="de-AT" dirty="0"/>
              <a:t> </a:t>
            </a:r>
            <a:r>
              <a:rPr lang="de-AT" dirty="0" err="1"/>
              <a:t>the</a:t>
            </a:r>
            <a:r>
              <a:rPr lang="de-AT" dirty="0"/>
              <a:t> European </a:t>
            </a:r>
            <a:r>
              <a:rPr lang="de-AT" dirty="0" err="1"/>
              <a:t>Parliamnet</a:t>
            </a:r>
            <a:r>
              <a:rPr lang="de-AT" dirty="0"/>
              <a:t> </a:t>
            </a:r>
          </a:p>
        </p:txBody>
      </p:sp>
      <p:sp>
        <p:nvSpPr>
          <p:cNvPr id="3" name="Inhaltsplatzhalter 2">
            <a:extLst>
              <a:ext uri="{FF2B5EF4-FFF2-40B4-BE49-F238E27FC236}">
                <a16:creationId xmlns:a16="http://schemas.microsoft.com/office/drawing/2014/main" id="{7B5C8EDF-1FA2-6672-E6B7-E16496D23515}"/>
              </a:ext>
            </a:extLst>
          </p:cNvPr>
          <p:cNvSpPr>
            <a:spLocks noGrp="1"/>
          </p:cNvSpPr>
          <p:nvPr>
            <p:ph idx="1"/>
          </p:nvPr>
        </p:nvSpPr>
        <p:spPr/>
        <p:txBody>
          <a:bodyPr>
            <a:normAutofit/>
          </a:bodyPr>
          <a:lstStyle/>
          <a:p>
            <a:pPr marL="0" indent="0" algn="l">
              <a:buNone/>
            </a:pPr>
            <a:r>
              <a:rPr lang="en-US" sz="2400" b="0" i="0" u="none" strike="noStrike" baseline="0" dirty="0">
                <a:latin typeface="Calibri" panose="020F0502020204030204" pitchFamily="34" charset="0"/>
                <a:ea typeface="Calibri" panose="020F0502020204030204" pitchFamily="34" charset="0"/>
                <a:cs typeface="Calibri" panose="020F0502020204030204" pitchFamily="34" charset="0"/>
              </a:rPr>
              <a:t>On 31 January 2019, the European Parliament adopted amendments to its Rules of Procedure taking</a:t>
            </a:r>
          </a:p>
          <a:p>
            <a:pPr marL="0" indent="0" algn="l">
              <a:buNone/>
            </a:pPr>
            <a:r>
              <a:rPr lang="en-US" sz="2400" b="0" i="0" u="none" strike="noStrike" baseline="0" dirty="0">
                <a:latin typeface="Calibri" panose="020F0502020204030204" pitchFamily="34" charset="0"/>
                <a:ea typeface="Calibri" panose="020F0502020204030204" pitchFamily="34" charset="0"/>
                <a:cs typeface="Calibri" panose="020F0502020204030204" pitchFamily="34" charset="0"/>
              </a:rPr>
              <a:t>gender mainstreaming a step further. </a:t>
            </a:r>
          </a:p>
          <a:p>
            <a:pPr marL="0" indent="0" algn="l">
              <a:buNone/>
            </a:pPr>
            <a:r>
              <a:rPr lang="en-US" sz="2400" b="0" i="0" u="none" strike="noStrike" baseline="0" dirty="0">
                <a:latin typeface="Calibri" panose="020F0502020204030204" pitchFamily="34" charset="0"/>
                <a:ea typeface="Calibri" panose="020F0502020204030204" pitchFamily="34" charset="0"/>
                <a:cs typeface="Calibri" panose="020F0502020204030204" pitchFamily="34" charset="0"/>
              </a:rPr>
              <a:t>Rule 228a now states that:</a:t>
            </a:r>
          </a:p>
          <a:p>
            <a:pPr marL="0" indent="0" algn="l">
              <a:buNone/>
            </a:pPr>
            <a:r>
              <a:rPr lang="en-US" sz="2400" b="0" i="0" u="none" strike="noStrike" baseline="0" dirty="0">
                <a:latin typeface="Calibri" panose="020F0502020204030204" pitchFamily="34" charset="0"/>
                <a:ea typeface="Calibri" panose="020F0502020204030204" pitchFamily="34" charset="0"/>
                <a:cs typeface="Calibri" panose="020F0502020204030204" pitchFamily="34" charset="0"/>
              </a:rPr>
              <a:t>‘The Bureau shall adopt a gender action plan aimed at incorporating a gender perspective in all Parliament’s activities, at all levels and all stages. The gender action plan shall be monitored bi-annually and reviewed at least every five years.’</a:t>
            </a:r>
          </a:p>
          <a:p>
            <a:pPr marL="0" indent="0" algn="l">
              <a:buNone/>
            </a:pPr>
            <a:r>
              <a:rPr lang="de-AT" sz="2400" b="0" i="0" u="none" strike="noStrike" baseline="0" dirty="0" err="1">
                <a:latin typeface="Calibri" panose="020F0502020204030204" pitchFamily="34" charset="0"/>
                <a:ea typeface="Calibri" panose="020F0502020204030204" pitchFamily="34" charset="0"/>
                <a:cs typeface="Calibri" panose="020F0502020204030204" pitchFamily="34" charset="0"/>
              </a:rPr>
              <a:t>Important</a:t>
            </a:r>
            <a:r>
              <a:rPr lang="de-AT" sz="24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de-AT" sz="2400" b="0" i="0" u="none" strike="noStrike" baseline="0" dirty="0" err="1">
                <a:latin typeface="Calibri" panose="020F0502020204030204" pitchFamily="34" charset="0"/>
                <a:ea typeface="Calibri" panose="020F0502020204030204" pitchFamily="34" charset="0"/>
                <a:cs typeface="Calibri" panose="020F0502020204030204" pitchFamily="34" charset="0"/>
              </a:rPr>
              <a:t>body</a:t>
            </a:r>
            <a:r>
              <a:rPr lang="de-AT" sz="2400" b="0" i="0" u="none" strike="noStrike" baseline="0" dirty="0">
                <a:latin typeface="Calibri" panose="020F0502020204030204" pitchFamily="34" charset="0"/>
                <a:ea typeface="Calibri" panose="020F0502020204030204" pitchFamily="34" charset="0"/>
                <a:cs typeface="Calibri" panose="020F0502020204030204" pitchFamily="34" charset="0"/>
              </a:rPr>
              <a:t> </a:t>
            </a:r>
          </a:p>
          <a:p>
            <a:pPr marL="0" indent="0" algn="l">
              <a:buNone/>
            </a:pPr>
            <a:r>
              <a:rPr lang="de-AT" sz="2400" b="0" i="0" u="none" strike="noStrike" baseline="0" dirty="0">
                <a:latin typeface="Calibri" panose="020F0502020204030204" pitchFamily="34" charset="0"/>
                <a:ea typeface="Calibri" panose="020F0502020204030204" pitchFamily="34" charset="0"/>
                <a:cs typeface="Calibri" panose="020F0502020204030204" pitchFamily="34" charset="0"/>
              </a:rPr>
              <a:t>European network of </a:t>
            </a:r>
            <a:r>
              <a:rPr lang="en-US" sz="2400" b="0" i="0" u="none" strike="noStrike" baseline="0" dirty="0">
                <a:latin typeface="Calibri" panose="020F0502020204030204" pitchFamily="34" charset="0"/>
                <a:ea typeface="Calibri" panose="020F0502020204030204" pitchFamily="34" charset="0"/>
                <a:cs typeface="Calibri" panose="020F0502020204030204" pitchFamily="34" charset="0"/>
              </a:rPr>
              <a:t>legal experts in gender equality and </a:t>
            </a:r>
            <a:r>
              <a:rPr lang="de-AT" sz="2400" b="0" i="0" u="none" strike="noStrike" baseline="0" dirty="0">
                <a:latin typeface="Calibri" panose="020F0502020204030204" pitchFamily="34" charset="0"/>
                <a:ea typeface="Calibri" panose="020F0502020204030204" pitchFamily="34" charset="0"/>
                <a:cs typeface="Calibri" panose="020F0502020204030204" pitchFamily="34" charset="0"/>
              </a:rPr>
              <a:t>non-</a:t>
            </a:r>
            <a:r>
              <a:rPr lang="de-AT" sz="2400" b="0" i="0" u="none" strike="noStrike" baseline="0" dirty="0" err="1">
                <a:latin typeface="Calibri" panose="020F0502020204030204" pitchFamily="34" charset="0"/>
                <a:ea typeface="Calibri" panose="020F0502020204030204" pitchFamily="34" charset="0"/>
                <a:cs typeface="Calibri" panose="020F0502020204030204" pitchFamily="34" charset="0"/>
              </a:rPr>
              <a:t>discrimination</a:t>
            </a:r>
            <a:endParaRPr lang="de-AT" sz="2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6856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36E43D-850A-8561-266F-22690A6390C4}"/>
              </a:ext>
            </a:extLst>
          </p:cNvPr>
          <p:cNvSpPr>
            <a:spLocks noGrp="1"/>
          </p:cNvSpPr>
          <p:nvPr>
            <p:ph type="title"/>
          </p:nvPr>
        </p:nvSpPr>
        <p:spPr/>
        <p:txBody>
          <a:bodyPr/>
          <a:lstStyle/>
          <a:p>
            <a:r>
              <a:rPr lang="de-AT" dirty="0">
                <a:latin typeface="+mn-lt"/>
              </a:rPr>
              <a:t>Case </a:t>
            </a:r>
            <a:r>
              <a:rPr lang="de-AT" dirty="0" err="1">
                <a:latin typeface="+mn-lt"/>
              </a:rPr>
              <a:t>law</a:t>
            </a:r>
            <a:r>
              <a:rPr lang="de-AT" dirty="0">
                <a:latin typeface="+mn-lt"/>
              </a:rPr>
              <a:t> of </a:t>
            </a:r>
            <a:r>
              <a:rPr lang="de-AT" dirty="0" err="1">
                <a:latin typeface="+mn-lt"/>
              </a:rPr>
              <a:t>the</a:t>
            </a:r>
            <a:r>
              <a:rPr lang="de-AT" dirty="0">
                <a:latin typeface="+mn-lt"/>
              </a:rPr>
              <a:t> CJEU</a:t>
            </a:r>
          </a:p>
        </p:txBody>
      </p:sp>
      <p:sp>
        <p:nvSpPr>
          <p:cNvPr id="3" name="Inhaltsplatzhalter 2">
            <a:extLst>
              <a:ext uri="{FF2B5EF4-FFF2-40B4-BE49-F238E27FC236}">
                <a16:creationId xmlns:a16="http://schemas.microsoft.com/office/drawing/2014/main" id="{016E229B-EB8A-82BF-F943-5913E2FA656E}"/>
              </a:ext>
            </a:extLst>
          </p:cNvPr>
          <p:cNvSpPr>
            <a:spLocks noGrp="1"/>
          </p:cNvSpPr>
          <p:nvPr>
            <p:ph idx="1"/>
          </p:nvPr>
        </p:nvSpPr>
        <p:spPr>
          <a:xfrm>
            <a:off x="963707" y="1771836"/>
            <a:ext cx="10515600" cy="4351338"/>
          </a:xfrm>
        </p:spPr>
        <p:txBody>
          <a:bodyPr>
            <a:normAutofit/>
          </a:bodyPr>
          <a:lstStyle/>
          <a:p>
            <a:r>
              <a:rPr lang="en-US" dirty="0" err="1"/>
              <a:t>Kalanke</a:t>
            </a:r>
            <a:r>
              <a:rPr lang="en-US" dirty="0"/>
              <a:t> (1995) </a:t>
            </a:r>
          </a:p>
          <a:p>
            <a:r>
              <a:rPr lang="en-US" dirty="0"/>
              <a:t>German regional law with a tie-break clause in </a:t>
            </a:r>
            <a:r>
              <a:rPr lang="en-US" dirty="0" err="1"/>
              <a:t>favour</a:t>
            </a:r>
            <a:r>
              <a:rPr lang="en-US" dirty="0"/>
              <a:t> of equally qualified female candidates in sectors where women were under-represented was found to go beyond equality of opportunities, due to automatic preference to the female candidate amounting to unjustifiable reverse discrimination. </a:t>
            </a:r>
          </a:p>
          <a:p>
            <a:r>
              <a:rPr lang="en-US" dirty="0"/>
              <a:t>Para 16: “A national rule that, where men and women who are candidates for the same promotion are equally qualified, women are automatically to be given priority in sectors where they are under-represented, involves discrimination on grounds of sex”</a:t>
            </a:r>
            <a:endParaRPr lang="de-AT" dirty="0"/>
          </a:p>
        </p:txBody>
      </p:sp>
    </p:spTree>
    <p:extLst>
      <p:ext uri="{BB962C8B-B14F-4D97-AF65-F5344CB8AC3E}">
        <p14:creationId xmlns:p14="http://schemas.microsoft.com/office/powerpoint/2010/main" val="3405182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36E43D-850A-8561-266F-22690A6390C4}"/>
              </a:ext>
            </a:extLst>
          </p:cNvPr>
          <p:cNvSpPr>
            <a:spLocks noGrp="1"/>
          </p:cNvSpPr>
          <p:nvPr>
            <p:ph type="title"/>
          </p:nvPr>
        </p:nvSpPr>
        <p:spPr/>
        <p:txBody>
          <a:bodyPr/>
          <a:lstStyle/>
          <a:p>
            <a:r>
              <a:rPr lang="de-AT" dirty="0">
                <a:latin typeface="+mn-lt"/>
              </a:rPr>
              <a:t>Case </a:t>
            </a:r>
            <a:r>
              <a:rPr lang="de-AT" dirty="0" err="1">
                <a:latin typeface="+mn-lt"/>
              </a:rPr>
              <a:t>law</a:t>
            </a:r>
            <a:r>
              <a:rPr lang="de-AT" dirty="0">
                <a:latin typeface="+mn-lt"/>
              </a:rPr>
              <a:t> of </a:t>
            </a:r>
            <a:r>
              <a:rPr lang="de-AT" dirty="0" err="1">
                <a:latin typeface="+mn-lt"/>
              </a:rPr>
              <a:t>the</a:t>
            </a:r>
            <a:r>
              <a:rPr lang="de-AT" dirty="0">
                <a:latin typeface="+mn-lt"/>
              </a:rPr>
              <a:t> CJEU</a:t>
            </a:r>
          </a:p>
        </p:txBody>
      </p:sp>
      <p:sp>
        <p:nvSpPr>
          <p:cNvPr id="3" name="Inhaltsplatzhalter 2">
            <a:extLst>
              <a:ext uri="{FF2B5EF4-FFF2-40B4-BE49-F238E27FC236}">
                <a16:creationId xmlns:a16="http://schemas.microsoft.com/office/drawing/2014/main" id="{016E229B-EB8A-82BF-F943-5913E2FA656E}"/>
              </a:ext>
            </a:extLst>
          </p:cNvPr>
          <p:cNvSpPr>
            <a:spLocks noGrp="1"/>
          </p:cNvSpPr>
          <p:nvPr>
            <p:ph idx="1"/>
          </p:nvPr>
        </p:nvSpPr>
        <p:spPr/>
        <p:txBody>
          <a:bodyPr>
            <a:normAutofit/>
          </a:bodyPr>
          <a:lstStyle/>
          <a:p>
            <a:r>
              <a:rPr lang="en-US" dirty="0" err="1"/>
              <a:t>Marschall</a:t>
            </a:r>
            <a:r>
              <a:rPr lang="en-US" dirty="0"/>
              <a:t> (1997) </a:t>
            </a:r>
          </a:p>
          <a:p>
            <a:r>
              <a:rPr lang="en-US" dirty="0"/>
              <a:t>German regional law provided for preferential treatment to equally qualified female candidates in career brackets where women were under-represented, “unless reasons specific to an individual [male] candidate tilt the balance in his </a:t>
            </a:r>
            <a:r>
              <a:rPr lang="en-US" dirty="0" err="1"/>
              <a:t>favour</a:t>
            </a:r>
            <a:r>
              <a:rPr lang="en-US" dirty="0"/>
              <a:t>”. </a:t>
            </a:r>
          </a:p>
          <a:p>
            <a:r>
              <a:rPr lang="en-US"/>
              <a:t>The CJEU </a:t>
            </a:r>
            <a:r>
              <a:rPr lang="en-US" dirty="0"/>
              <a:t>found that the scheme was compatible with EU Law because the “saving clause” ensured that the selection process permitted for an ad hoc consideration of the candidates’ individual circumstances. </a:t>
            </a:r>
            <a:endParaRPr lang="de-AT" dirty="0"/>
          </a:p>
        </p:txBody>
      </p:sp>
    </p:spTree>
    <p:extLst>
      <p:ext uri="{BB962C8B-B14F-4D97-AF65-F5344CB8AC3E}">
        <p14:creationId xmlns:p14="http://schemas.microsoft.com/office/powerpoint/2010/main" val="377676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F4BAE-E435-2998-8A29-E151F9982D16}"/>
              </a:ext>
            </a:extLst>
          </p:cNvPr>
          <p:cNvSpPr>
            <a:spLocks noGrp="1"/>
          </p:cNvSpPr>
          <p:nvPr>
            <p:ph type="title"/>
          </p:nvPr>
        </p:nvSpPr>
        <p:spPr/>
        <p:txBody>
          <a:bodyPr/>
          <a:lstStyle/>
          <a:p>
            <a:r>
              <a:rPr lang="de-AT" dirty="0"/>
              <a:t>Positive </a:t>
            </a:r>
            <a:r>
              <a:rPr lang="de-AT" dirty="0" err="1"/>
              <a:t>action</a:t>
            </a:r>
            <a:endParaRPr lang="de-AT" dirty="0"/>
          </a:p>
        </p:txBody>
      </p:sp>
      <p:sp>
        <p:nvSpPr>
          <p:cNvPr id="3" name="Inhaltsplatzhalter 2">
            <a:extLst>
              <a:ext uri="{FF2B5EF4-FFF2-40B4-BE49-F238E27FC236}">
                <a16:creationId xmlns:a16="http://schemas.microsoft.com/office/drawing/2014/main" id="{07FD67E8-DE2F-15E4-D5DF-7859BFD10883}"/>
              </a:ext>
            </a:extLst>
          </p:cNvPr>
          <p:cNvSpPr>
            <a:spLocks noGrp="1"/>
          </p:cNvSpPr>
          <p:nvPr>
            <p:ph idx="1"/>
          </p:nvPr>
        </p:nvSpPr>
        <p:spPr/>
        <p:txBody>
          <a:bodyPr>
            <a:normAutofit fontScale="70000" lnSpcReduction="20000"/>
          </a:bodyPr>
          <a:lstStyle/>
          <a:p>
            <a:r>
              <a:rPr lang="en-US" dirty="0"/>
              <a:t>Positive action is an umbrella term </a:t>
            </a:r>
          </a:p>
          <a:p>
            <a:r>
              <a:rPr lang="en-US" dirty="0"/>
              <a:t>a wide range of measures aimed at redressing inequalities stemming from past or present discrimination. </a:t>
            </a:r>
          </a:p>
          <a:p>
            <a:r>
              <a:rPr lang="en-US" dirty="0"/>
              <a:t>“proportionate measures undertaken with the purpose of achieving full and effective equality in practice for members of groups that are socially or economically disadvantaged, or otherwise face the consequences of past or present discrimination or disadvantage”. </a:t>
            </a:r>
          </a:p>
          <a:p>
            <a:r>
              <a:rPr lang="en-US" dirty="0"/>
              <a:t>Definition </a:t>
            </a:r>
          </a:p>
          <a:p>
            <a:r>
              <a:rPr lang="en-US" dirty="0"/>
              <a:t>Measures that involve some form of benefit or preference… </a:t>
            </a:r>
          </a:p>
          <a:p>
            <a:r>
              <a:rPr lang="en-US" dirty="0"/>
              <a:t> …allocated to members of disadvantaged group(s) </a:t>
            </a:r>
          </a:p>
          <a:p>
            <a:r>
              <a:rPr lang="en-US" dirty="0"/>
              <a:t>underrepresentation </a:t>
            </a:r>
          </a:p>
          <a:p>
            <a:r>
              <a:rPr lang="en-US" dirty="0"/>
              <a:t>Conceptual (and normative) link to discrimination (past or present) that resulted in existing inequalities</a:t>
            </a:r>
          </a:p>
          <a:p>
            <a:r>
              <a:rPr lang="en-US" dirty="0"/>
              <a:t>Aim full and effective equality in practice (Art. 157 TFEU)</a:t>
            </a:r>
            <a:endParaRPr lang="de-AT" dirty="0"/>
          </a:p>
        </p:txBody>
      </p:sp>
    </p:spTree>
    <p:extLst>
      <p:ext uri="{BB962C8B-B14F-4D97-AF65-F5344CB8AC3E}">
        <p14:creationId xmlns:p14="http://schemas.microsoft.com/office/powerpoint/2010/main" val="3414956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F4BAE-E435-2998-8A29-E151F9982D16}"/>
              </a:ext>
            </a:extLst>
          </p:cNvPr>
          <p:cNvSpPr>
            <a:spLocks noGrp="1"/>
          </p:cNvSpPr>
          <p:nvPr>
            <p:ph type="title"/>
          </p:nvPr>
        </p:nvSpPr>
        <p:spPr/>
        <p:txBody>
          <a:bodyPr/>
          <a:lstStyle/>
          <a:p>
            <a:r>
              <a:rPr lang="de-AT" dirty="0"/>
              <a:t>Positive </a:t>
            </a:r>
            <a:r>
              <a:rPr lang="de-AT" dirty="0" err="1"/>
              <a:t>action</a:t>
            </a:r>
            <a:endParaRPr lang="de-AT" dirty="0"/>
          </a:p>
        </p:txBody>
      </p:sp>
      <p:sp>
        <p:nvSpPr>
          <p:cNvPr id="3" name="Inhaltsplatzhalter 2">
            <a:extLst>
              <a:ext uri="{FF2B5EF4-FFF2-40B4-BE49-F238E27FC236}">
                <a16:creationId xmlns:a16="http://schemas.microsoft.com/office/drawing/2014/main" id="{07FD67E8-DE2F-15E4-D5DF-7859BFD10883}"/>
              </a:ext>
            </a:extLst>
          </p:cNvPr>
          <p:cNvSpPr>
            <a:spLocks noGrp="1"/>
          </p:cNvSpPr>
          <p:nvPr>
            <p:ph idx="1"/>
          </p:nvPr>
        </p:nvSpPr>
        <p:spPr/>
        <p:txBody>
          <a:bodyPr>
            <a:normAutofit/>
          </a:bodyPr>
          <a:lstStyle/>
          <a:p>
            <a:r>
              <a:rPr lang="en-US" dirty="0"/>
              <a:t>CJEU Positive Action Case-Law </a:t>
            </a:r>
          </a:p>
          <a:p>
            <a:r>
              <a:rPr lang="en-US" dirty="0"/>
              <a:t>Conditions of legitimacy </a:t>
            </a:r>
          </a:p>
          <a:p>
            <a:r>
              <a:rPr lang="en-US" dirty="0"/>
              <a:t>Flexible result quota </a:t>
            </a:r>
          </a:p>
          <a:p>
            <a:r>
              <a:rPr lang="en-US" dirty="0"/>
              <a:t>Operate as a tiebreaker between equally qualified candidates</a:t>
            </a:r>
          </a:p>
          <a:p>
            <a:r>
              <a:rPr lang="en-US" dirty="0"/>
              <a:t>Saving clause</a:t>
            </a:r>
          </a:p>
          <a:p>
            <a:pPr lvl="1"/>
            <a:r>
              <a:rPr lang="en-US" dirty="0" err="1"/>
              <a:t>Povision</a:t>
            </a:r>
            <a:r>
              <a:rPr lang="en-US" dirty="0"/>
              <a:t> that allows for an ad hoc interpersonal comparison of individual situations. </a:t>
            </a:r>
          </a:p>
          <a:p>
            <a:r>
              <a:rPr lang="en-US" dirty="0"/>
              <a:t>Sunset clause Temporally limited application/periodic review.</a:t>
            </a:r>
            <a:endParaRPr lang="de-AT" dirty="0"/>
          </a:p>
        </p:txBody>
      </p:sp>
    </p:spTree>
    <p:extLst>
      <p:ext uri="{BB962C8B-B14F-4D97-AF65-F5344CB8AC3E}">
        <p14:creationId xmlns:p14="http://schemas.microsoft.com/office/powerpoint/2010/main" val="4046754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28B57B-83AB-F85E-4088-C9A8A20F7E26}"/>
              </a:ext>
            </a:extLst>
          </p:cNvPr>
          <p:cNvSpPr>
            <a:spLocks noGrp="1"/>
          </p:cNvSpPr>
          <p:nvPr>
            <p:ph type="title"/>
          </p:nvPr>
        </p:nvSpPr>
        <p:spPr/>
        <p:txBody>
          <a:bodyPr/>
          <a:lstStyle/>
          <a:p>
            <a:r>
              <a:rPr lang="de-AT" dirty="0">
                <a:latin typeface="+mn-lt"/>
              </a:rPr>
              <a:t>Case </a:t>
            </a:r>
            <a:r>
              <a:rPr lang="de-AT" dirty="0" err="1">
                <a:latin typeface="+mn-lt"/>
              </a:rPr>
              <a:t>law</a:t>
            </a:r>
            <a:endParaRPr lang="de-AT" dirty="0">
              <a:latin typeface="+mn-lt"/>
            </a:endParaRPr>
          </a:p>
        </p:txBody>
      </p:sp>
      <p:sp>
        <p:nvSpPr>
          <p:cNvPr id="3" name="Inhaltsplatzhalter 2">
            <a:extLst>
              <a:ext uri="{FF2B5EF4-FFF2-40B4-BE49-F238E27FC236}">
                <a16:creationId xmlns:a16="http://schemas.microsoft.com/office/drawing/2014/main" id="{BFFAFA7F-4B3C-31A7-B4DF-6CA371999D85}"/>
              </a:ext>
            </a:extLst>
          </p:cNvPr>
          <p:cNvSpPr>
            <a:spLocks noGrp="1"/>
          </p:cNvSpPr>
          <p:nvPr>
            <p:ph idx="1"/>
          </p:nvPr>
        </p:nvSpPr>
        <p:spPr/>
        <p:txBody>
          <a:bodyPr>
            <a:normAutofit/>
          </a:bodyPr>
          <a:lstStyle/>
          <a:p>
            <a:r>
              <a:rPr lang="en-US"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Cases addressed the issue of whether an employer's dress code policy requiring women to wear high heels at work constituted gender discrimination. </a:t>
            </a:r>
          </a:p>
          <a:p>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S</a:t>
            </a:r>
            <a:r>
              <a:rPr lang="en-US"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uch a policy could amount to discrimination if it placed women at a particular disadvantage compared to men or if it reinforced gender stereotypes.</a:t>
            </a:r>
            <a:endParaRPr lang="de-AT"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0428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30DE1D-0518-C464-6D43-60D480D42304}"/>
              </a:ext>
            </a:extLst>
          </p:cNvPr>
          <p:cNvSpPr>
            <a:spLocks noGrp="1"/>
          </p:cNvSpPr>
          <p:nvPr>
            <p:ph type="title"/>
          </p:nvPr>
        </p:nvSpPr>
        <p:spPr/>
        <p:txBody>
          <a:bodyPr/>
          <a:lstStyle/>
          <a:p>
            <a:r>
              <a:rPr lang="de-AT" dirty="0"/>
              <a:t>Funding and </a:t>
            </a:r>
            <a:r>
              <a:rPr lang="de-AT" dirty="0" err="1"/>
              <a:t>gender</a:t>
            </a:r>
            <a:r>
              <a:rPr lang="de-AT" dirty="0"/>
              <a:t> </a:t>
            </a:r>
            <a:r>
              <a:rPr lang="de-AT" dirty="0" err="1"/>
              <a:t>equality</a:t>
            </a:r>
            <a:endParaRPr lang="de-AT" dirty="0"/>
          </a:p>
        </p:txBody>
      </p:sp>
      <p:sp>
        <p:nvSpPr>
          <p:cNvPr id="3" name="Inhaltsplatzhalter 2">
            <a:extLst>
              <a:ext uri="{FF2B5EF4-FFF2-40B4-BE49-F238E27FC236}">
                <a16:creationId xmlns:a16="http://schemas.microsoft.com/office/drawing/2014/main" id="{4AB34A0F-6DA6-E77C-E3B6-7459162B6622}"/>
              </a:ext>
            </a:extLst>
          </p:cNvPr>
          <p:cNvSpPr>
            <a:spLocks noGrp="1"/>
          </p:cNvSpPr>
          <p:nvPr>
            <p:ph idx="1"/>
          </p:nvPr>
        </p:nvSpPr>
        <p:spPr/>
        <p:txBody>
          <a:bodyPr/>
          <a:lstStyle/>
          <a:p>
            <a:r>
              <a:rPr lang="en-US" b="0" i="0" dirty="0">
                <a:solidFill>
                  <a:srgbClr val="4D5156"/>
                </a:solidFill>
                <a:effectLst/>
                <a:latin typeface="Google Sans"/>
              </a:rPr>
              <a:t>In a new eligibility criterion to access to Horizon research funding, research performing </a:t>
            </a:r>
            <a:r>
              <a:rPr lang="en-US" b="0" i="0" dirty="0" err="1">
                <a:solidFill>
                  <a:srgbClr val="4D5156"/>
                </a:solidFill>
                <a:effectLst/>
                <a:latin typeface="Google Sans"/>
              </a:rPr>
              <a:t>organisations</a:t>
            </a:r>
            <a:r>
              <a:rPr lang="en-US" b="0" i="0" dirty="0">
                <a:solidFill>
                  <a:srgbClr val="4D5156"/>
                </a:solidFill>
                <a:effectLst/>
                <a:latin typeface="Google Sans"/>
              </a:rPr>
              <a:t> and higher education establishments are required to have a gender equality plan (GEP) in place. The European Commission (EC) has made this mandatory since 2022.</a:t>
            </a:r>
            <a:endParaRPr lang="de-AT" dirty="0"/>
          </a:p>
        </p:txBody>
      </p:sp>
    </p:spTree>
    <p:extLst>
      <p:ext uri="{BB962C8B-B14F-4D97-AF65-F5344CB8AC3E}">
        <p14:creationId xmlns:p14="http://schemas.microsoft.com/office/powerpoint/2010/main" val="2686829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1318E-D89C-E14D-284F-0F0AA8C59EC4}"/>
              </a:ext>
            </a:extLst>
          </p:cNvPr>
          <p:cNvSpPr>
            <a:spLocks noGrp="1"/>
          </p:cNvSpPr>
          <p:nvPr>
            <p:ph type="title"/>
          </p:nvPr>
        </p:nvSpPr>
        <p:spPr/>
        <p:txBody>
          <a:bodyPr/>
          <a:lstStyle/>
          <a:p>
            <a:r>
              <a:rPr lang="de-AT" dirty="0" err="1">
                <a:latin typeface="+mn-lt"/>
              </a:rPr>
              <a:t>Proposal</a:t>
            </a:r>
            <a:endParaRPr lang="de-AT" dirty="0">
              <a:latin typeface="+mn-lt"/>
            </a:endParaRPr>
          </a:p>
        </p:txBody>
      </p:sp>
      <p:sp>
        <p:nvSpPr>
          <p:cNvPr id="3" name="Inhaltsplatzhalter 2">
            <a:extLst>
              <a:ext uri="{FF2B5EF4-FFF2-40B4-BE49-F238E27FC236}">
                <a16:creationId xmlns:a16="http://schemas.microsoft.com/office/drawing/2014/main" id="{A6D334C3-314C-E55A-414B-13B9463B8FA6}"/>
              </a:ext>
            </a:extLst>
          </p:cNvPr>
          <p:cNvSpPr>
            <a:spLocks noGrp="1"/>
          </p:cNvSpPr>
          <p:nvPr>
            <p:ph idx="1"/>
          </p:nvPr>
        </p:nvSpPr>
        <p:spPr/>
        <p:txBody>
          <a:bodyPr/>
          <a:lstStyle/>
          <a:p>
            <a:pPr marL="0" indent="0">
              <a:buNone/>
            </a:pPr>
            <a:r>
              <a:rPr lang="en-US" dirty="0">
                <a:solidFill>
                  <a:srgbClr val="333333"/>
                </a:solidFill>
                <a:latin typeface="Times New Roman" panose="02020603050405020304" pitchFamily="18" charset="0"/>
              </a:rPr>
              <a:t> </a:t>
            </a:r>
            <a:r>
              <a:rPr lang="en-US"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Proposal for a</a:t>
            </a:r>
          </a:p>
          <a:p>
            <a:endParaRPr lang="en-US" i="0" dirty="0">
              <a:solidFill>
                <a:srgbClr val="333333"/>
              </a:solidFill>
              <a:effectLst/>
              <a:latin typeface="Calibri" panose="020F0502020204030204" pitchFamily="34" charset="0"/>
              <a:ea typeface="Calibri" panose="020F0502020204030204" pitchFamily="34" charset="0"/>
              <a:cs typeface="Calibri" panose="020F0502020204030204" pitchFamily="34" charset="0"/>
            </a:endParaRPr>
          </a:p>
          <a:p>
            <a:r>
              <a:rPr lang="en-US"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Directive on combating violence against women and domestic violence</a:t>
            </a:r>
          </a:p>
          <a:p>
            <a:r>
              <a:rPr lang="de-AT" dirty="0"/>
              <a:t>Membership in </a:t>
            </a:r>
            <a:r>
              <a:rPr lang="de-AT" dirty="0" err="1"/>
              <a:t>the</a:t>
            </a:r>
            <a:r>
              <a:rPr lang="de-AT" dirty="0"/>
              <a:t> Istanbul Convention </a:t>
            </a:r>
          </a:p>
          <a:p>
            <a:r>
              <a:rPr lang="de-AT" dirty="0" err="1"/>
              <a:t>Within</a:t>
            </a:r>
            <a:r>
              <a:rPr lang="de-AT" dirty="0"/>
              <a:t> </a:t>
            </a:r>
            <a:r>
              <a:rPr lang="de-AT" dirty="0" err="1"/>
              <a:t>the</a:t>
            </a:r>
            <a:r>
              <a:rPr lang="de-AT" dirty="0"/>
              <a:t> </a:t>
            </a:r>
            <a:r>
              <a:rPr lang="de-AT" dirty="0" err="1"/>
              <a:t>powers</a:t>
            </a:r>
            <a:r>
              <a:rPr lang="de-AT" dirty="0"/>
              <a:t> of </a:t>
            </a:r>
            <a:r>
              <a:rPr lang="de-AT" dirty="0" err="1"/>
              <a:t>the</a:t>
            </a:r>
            <a:r>
              <a:rPr lang="de-AT" dirty="0"/>
              <a:t> EU</a:t>
            </a:r>
          </a:p>
        </p:txBody>
      </p:sp>
    </p:spTree>
    <p:extLst>
      <p:ext uri="{BB962C8B-B14F-4D97-AF65-F5344CB8AC3E}">
        <p14:creationId xmlns:p14="http://schemas.microsoft.com/office/powerpoint/2010/main" val="396819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CE199B-5B24-EEB9-E713-A266F8E61237}"/>
              </a:ext>
            </a:extLst>
          </p:cNvPr>
          <p:cNvSpPr>
            <a:spLocks noGrp="1"/>
          </p:cNvSpPr>
          <p:nvPr>
            <p:ph type="title"/>
          </p:nvPr>
        </p:nvSpPr>
        <p:spPr/>
        <p:txBody>
          <a:bodyPr/>
          <a:lstStyle/>
          <a:p>
            <a:r>
              <a:rPr lang="de-AT" dirty="0">
                <a:latin typeface="+mn-lt"/>
              </a:rPr>
              <a:t>EU Primary Law</a:t>
            </a:r>
          </a:p>
        </p:txBody>
      </p:sp>
      <p:sp>
        <p:nvSpPr>
          <p:cNvPr id="3" name="Inhaltsplatzhalter 2">
            <a:extLst>
              <a:ext uri="{FF2B5EF4-FFF2-40B4-BE49-F238E27FC236}">
                <a16:creationId xmlns:a16="http://schemas.microsoft.com/office/drawing/2014/main" id="{1FC5A5A3-451D-390E-9607-BA20B9978670}"/>
              </a:ext>
            </a:extLst>
          </p:cNvPr>
          <p:cNvSpPr>
            <a:spLocks noGrp="1"/>
          </p:cNvSpPr>
          <p:nvPr>
            <p:ph idx="1"/>
          </p:nvPr>
        </p:nvSpPr>
        <p:spPr>
          <a:xfrm>
            <a:off x="838200" y="1524000"/>
            <a:ext cx="10515600" cy="4652963"/>
          </a:xfrm>
        </p:spPr>
        <p:txBody>
          <a:bodyPr>
            <a:normAutofit/>
          </a:bodyPr>
          <a:lstStyle/>
          <a:p>
            <a:r>
              <a:rPr lang="de-AT" dirty="0"/>
              <a:t>General non-</a:t>
            </a:r>
            <a:r>
              <a:rPr lang="de-AT" dirty="0" err="1"/>
              <a:t>discrimination</a:t>
            </a:r>
            <a:r>
              <a:rPr lang="de-AT" dirty="0"/>
              <a:t> </a:t>
            </a:r>
            <a:r>
              <a:rPr lang="de-AT" dirty="0" err="1"/>
              <a:t>provisions</a:t>
            </a:r>
            <a:endParaRPr lang="de-AT" dirty="0"/>
          </a:p>
          <a:p>
            <a:r>
              <a:rPr lang="de-AT" sz="2000" b="0" u="none" strike="noStrike" baseline="0" dirty="0">
                <a:solidFill>
                  <a:srgbClr val="19161A"/>
                </a:solidFill>
              </a:rPr>
              <a:t>Art.2 TEU</a:t>
            </a:r>
            <a:endParaRPr lang="de-AT" sz="2000" dirty="0">
              <a:solidFill>
                <a:srgbClr val="19161A"/>
              </a:solidFill>
            </a:endParaRPr>
          </a:p>
          <a:p>
            <a:pPr marL="0" indent="0">
              <a:buNone/>
            </a:pPr>
            <a:r>
              <a:rPr lang="en-US" sz="2000" b="0" i="0" u="none" strike="noStrike" baseline="0" dirty="0">
                <a:solidFill>
                  <a:srgbClr val="19161A"/>
                </a:solidFill>
              </a:rPr>
              <a:t>The Union is founded on the values of respect for human dignity, freedom, democracy, equality, the rule of law and respect for human rights, including the rights of persons belonging to minorities. These values are common to the Member States in a society in which </a:t>
            </a:r>
            <a:r>
              <a:rPr lang="en-US" sz="2000" b="1" i="0" u="none" strike="noStrike" baseline="0" dirty="0">
                <a:solidFill>
                  <a:srgbClr val="19161A"/>
                </a:solidFill>
              </a:rPr>
              <a:t>pluralism, non-discrimination</a:t>
            </a:r>
            <a:r>
              <a:rPr lang="en-US" sz="2000" b="0" i="0" u="none" strike="noStrike" baseline="0" dirty="0">
                <a:solidFill>
                  <a:srgbClr val="19161A"/>
                </a:solidFill>
              </a:rPr>
              <a:t>, tolerance, justice, solidarity and </a:t>
            </a:r>
            <a:r>
              <a:rPr lang="en-US" sz="2000" b="1" i="0" u="none" strike="noStrike" baseline="0" dirty="0">
                <a:solidFill>
                  <a:srgbClr val="19161A"/>
                </a:solidFill>
              </a:rPr>
              <a:t>equality between women and men prevail</a:t>
            </a:r>
            <a:r>
              <a:rPr lang="en-US" sz="2000" b="0" i="0" u="none" strike="noStrike" baseline="0" dirty="0">
                <a:solidFill>
                  <a:srgbClr val="19161A"/>
                </a:solidFill>
              </a:rPr>
              <a:t>. </a:t>
            </a:r>
          </a:p>
          <a:p>
            <a:r>
              <a:rPr lang="en-US" sz="2000" dirty="0">
                <a:solidFill>
                  <a:srgbClr val="19161A"/>
                </a:solidFill>
              </a:rPr>
              <a:t>Art. 3 TEU</a:t>
            </a:r>
          </a:p>
          <a:p>
            <a:pPr marL="0" indent="0">
              <a:buNone/>
            </a:pPr>
            <a:r>
              <a:rPr lang="en-US" sz="2000" b="0" i="0" u="none" strike="noStrike" baseline="0" dirty="0">
                <a:solidFill>
                  <a:srgbClr val="19161A"/>
                </a:solidFill>
              </a:rPr>
              <a:t>(3) It shall combat social exclusion and discrimination, and shall promote social justice and protection, </a:t>
            </a:r>
            <a:r>
              <a:rPr lang="en-US" sz="2000" b="1" i="0" u="none" strike="noStrike" baseline="0" dirty="0">
                <a:solidFill>
                  <a:srgbClr val="19161A"/>
                </a:solidFill>
              </a:rPr>
              <a:t>equality between women and men</a:t>
            </a:r>
            <a:r>
              <a:rPr lang="en-US" sz="2000" b="0" i="0" u="none" strike="noStrike" baseline="0" dirty="0">
                <a:solidFill>
                  <a:srgbClr val="19161A"/>
                </a:solidFill>
              </a:rPr>
              <a:t>, solidarity between generations and protection of the rights of the child. </a:t>
            </a:r>
          </a:p>
          <a:p>
            <a:pPr algn="l"/>
            <a:r>
              <a:rPr lang="de-AT" sz="2000" b="0" u="none" strike="noStrike" baseline="0" dirty="0"/>
              <a:t>Art. 8 TFEU</a:t>
            </a:r>
          </a:p>
          <a:p>
            <a:pPr marL="0" indent="0" algn="l">
              <a:buNone/>
            </a:pPr>
            <a:r>
              <a:rPr lang="en-US" sz="2000" b="0" i="0" u="none" strike="noStrike" baseline="0" dirty="0"/>
              <a:t>In all its activities, </a:t>
            </a:r>
            <a:r>
              <a:rPr lang="en-US" sz="2000" b="1" i="0" u="none" strike="noStrike" baseline="0" dirty="0"/>
              <a:t>the Union shall aim to eliminate inequalities, and to promote equality, between men </a:t>
            </a:r>
            <a:r>
              <a:rPr lang="de-AT" sz="2000" b="1" i="0" u="none" strike="noStrike" baseline="0" dirty="0"/>
              <a:t>and </a:t>
            </a:r>
            <a:r>
              <a:rPr lang="de-AT" sz="2000" b="1" i="0" u="none" strike="noStrike" baseline="0" dirty="0" err="1"/>
              <a:t>women</a:t>
            </a:r>
            <a:r>
              <a:rPr lang="de-AT" sz="2000" b="0" i="0" u="none" strike="noStrike" baseline="0" dirty="0"/>
              <a:t>.</a:t>
            </a:r>
          </a:p>
        </p:txBody>
      </p:sp>
    </p:spTree>
    <p:extLst>
      <p:ext uri="{BB962C8B-B14F-4D97-AF65-F5344CB8AC3E}">
        <p14:creationId xmlns:p14="http://schemas.microsoft.com/office/powerpoint/2010/main" val="3289418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46620-8FA6-0F43-8FBE-D6FE7B087A4D}"/>
              </a:ext>
            </a:extLst>
          </p:cNvPr>
          <p:cNvSpPr>
            <a:spLocks noGrp="1"/>
          </p:cNvSpPr>
          <p:nvPr>
            <p:ph type="title"/>
          </p:nvPr>
        </p:nvSpPr>
        <p:spPr/>
        <p:txBody>
          <a:bodyPr/>
          <a:lstStyle/>
          <a:p>
            <a:r>
              <a:rPr lang="de-AT" dirty="0" err="1"/>
              <a:t>Violence</a:t>
            </a:r>
            <a:r>
              <a:rPr lang="de-AT" dirty="0"/>
              <a:t> </a:t>
            </a:r>
            <a:r>
              <a:rPr lang="de-AT" dirty="0" err="1"/>
              <a:t>against</a:t>
            </a:r>
            <a:r>
              <a:rPr lang="de-AT" dirty="0"/>
              <a:t> Women</a:t>
            </a:r>
          </a:p>
        </p:txBody>
      </p:sp>
      <p:sp>
        <p:nvSpPr>
          <p:cNvPr id="3" name="Inhaltsplatzhalter 2">
            <a:extLst>
              <a:ext uri="{FF2B5EF4-FFF2-40B4-BE49-F238E27FC236}">
                <a16:creationId xmlns:a16="http://schemas.microsoft.com/office/drawing/2014/main" id="{8F616F11-695C-137B-9199-9DC5C940D638}"/>
              </a:ext>
            </a:extLst>
          </p:cNvPr>
          <p:cNvSpPr>
            <a:spLocks noGrp="1"/>
          </p:cNvSpPr>
          <p:nvPr>
            <p:ph idx="1"/>
          </p:nvPr>
        </p:nvSpPr>
        <p:spPr/>
        <p:txBody>
          <a:bodyPr/>
          <a:lstStyle/>
          <a:p>
            <a:r>
              <a:rPr lang="en-US" b="0" i="0" dirty="0">
                <a:solidFill>
                  <a:srgbClr val="161616"/>
                </a:solidFill>
                <a:effectLst/>
                <a:latin typeface="Open Sans" panose="020B0606030504020204" pitchFamily="34" charset="0"/>
              </a:rPr>
              <a:t>Istanbul Convention </a:t>
            </a:r>
          </a:p>
          <a:p>
            <a:r>
              <a:rPr lang="en-US" b="0" i="0" dirty="0">
                <a:solidFill>
                  <a:srgbClr val="161616"/>
                </a:solidFill>
                <a:effectLst/>
                <a:latin typeface="Open Sans" panose="020B0606030504020204" pitchFamily="34" charset="0"/>
              </a:rPr>
              <a:t>Council of Europe Convention on preventing and combating violence against women and domestic violence</a:t>
            </a:r>
          </a:p>
          <a:p>
            <a:r>
              <a:rPr lang="en-US" b="0" i="0" dirty="0">
                <a:solidFill>
                  <a:srgbClr val="161616"/>
                </a:solidFill>
                <a:effectLst/>
                <a:latin typeface="Open Sans" panose="020B0606030504020204" pitchFamily="34" charset="0"/>
              </a:rPr>
              <a:t>requires parties to develop laws, policies and support services to end violence against women and domestic violence. </a:t>
            </a:r>
            <a:endParaRPr lang="de-AT" dirty="0"/>
          </a:p>
        </p:txBody>
      </p:sp>
    </p:spTree>
    <p:extLst>
      <p:ext uri="{BB962C8B-B14F-4D97-AF65-F5344CB8AC3E}">
        <p14:creationId xmlns:p14="http://schemas.microsoft.com/office/powerpoint/2010/main" val="2565991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CE199B-5B24-EEB9-E713-A266F8E61237}"/>
              </a:ext>
            </a:extLst>
          </p:cNvPr>
          <p:cNvSpPr>
            <a:spLocks noGrp="1"/>
          </p:cNvSpPr>
          <p:nvPr>
            <p:ph type="title"/>
          </p:nvPr>
        </p:nvSpPr>
        <p:spPr/>
        <p:txBody>
          <a:bodyPr/>
          <a:lstStyle/>
          <a:p>
            <a:r>
              <a:rPr lang="de-AT" dirty="0">
                <a:latin typeface="+mn-lt"/>
              </a:rPr>
              <a:t>EU Primary Law</a:t>
            </a:r>
          </a:p>
        </p:txBody>
      </p:sp>
      <p:sp>
        <p:nvSpPr>
          <p:cNvPr id="3" name="Inhaltsplatzhalter 2">
            <a:extLst>
              <a:ext uri="{FF2B5EF4-FFF2-40B4-BE49-F238E27FC236}">
                <a16:creationId xmlns:a16="http://schemas.microsoft.com/office/drawing/2014/main" id="{1FC5A5A3-451D-390E-9607-BA20B9978670}"/>
              </a:ext>
            </a:extLst>
          </p:cNvPr>
          <p:cNvSpPr>
            <a:spLocks noGrp="1"/>
          </p:cNvSpPr>
          <p:nvPr>
            <p:ph idx="1"/>
          </p:nvPr>
        </p:nvSpPr>
        <p:spPr/>
        <p:txBody>
          <a:bodyPr>
            <a:normAutofit/>
          </a:bodyPr>
          <a:lstStyle/>
          <a:p>
            <a:pPr algn="l"/>
            <a:r>
              <a:rPr lang="de-AT" sz="2400" dirty="0"/>
              <a:t>General non-</a:t>
            </a:r>
            <a:r>
              <a:rPr lang="de-AT" sz="2400" dirty="0" err="1"/>
              <a:t>discrimination</a:t>
            </a:r>
            <a:r>
              <a:rPr lang="de-AT" sz="2400" dirty="0"/>
              <a:t> </a:t>
            </a:r>
            <a:r>
              <a:rPr lang="de-AT" sz="2400" dirty="0" err="1"/>
              <a:t>provisions</a:t>
            </a:r>
            <a:endParaRPr lang="de-AT" sz="2400" dirty="0"/>
          </a:p>
          <a:p>
            <a:pPr algn="l"/>
            <a:r>
              <a:rPr lang="de-AT" sz="2400" b="0" u="none" strike="noStrike" baseline="0" dirty="0"/>
              <a:t>Art. 153 TFEU</a:t>
            </a:r>
          </a:p>
          <a:p>
            <a:pPr marL="0" indent="0" algn="l">
              <a:buNone/>
            </a:pPr>
            <a:r>
              <a:rPr lang="en-US" sz="2400" b="0" i="0" u="none" strike="noStrike" baseline="0" dirty="0"/>
              <a:t>1. With a view to achieving the objectives of Article 151, the Union shall support and complement the activities of the Member States in the following fields:</a:t>
            </a:r>
          </a:p>
          <a:p>
            <a:pPr marL="0" indent="0" algn="l">
              <a:buNone/>
            </a:pPr>
            <a:r>
              <a:rPr lang="en-US" sz="2400" b="0" i="0" u="none" strike="noStrike" baseline="0" dirty="0"/>
              <a:t>(i) equality between men and women with regard to </a:t>
            </a:r>
            <a:r>
              <a:rPr lang="en-US" sz="2400" b="0" i="0" u="none" strike="noStrike" baseline="0" dirty="0" err="1"/>
              <a:t>labour</a:t>
            </a:r>
            <a:r>
              <a:rPr lang="en-US" sz="2400" b="0" i="0" u="none" strike="noStrike" baseline="0" dirty="0"/>
              <a:t> market opportunities and treatment at </a:t>
            </a:r>
            <a:r>
              <a:rPr lang="de-AT" sz="2400" b="0" i="0" u="none" strike="noStrike" baseline="0" dirty="0" err="1"/>
              <a:t>work</a:t>
            </a:r>
            <a:r>
              <a:rPr lang="de-AT" sz="2400" b="0" i="0" u="none" strike="noStrike" baseline="0" dirty="0"/>
              <a:t>;</a:t>
            </a:r>
          </a:p>
          <a:p>
            <a:pPr algn="l"/>
            <a:endParaRPr lang="de-AT" dirty="0"/>
          </a:p>
        </p:txBody>
      </p:sp>
    </p:spTree>
    <p:extLst>
      <p:ext uri="{BB962C8B-B14F-4D97-AF65-F5344CB8AC3E}">
        <p14:creationId xmlns:p14="http://schemas.microsoft.com/office/powerpoint/2010/main" val="1160447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CE199B-5B24-EEB9-E713-A266F8E61237}"/>
              </a:ext>
            </a:extLst>
          </p:cNvPr>
          <p:cNvSpPr>
            <a:spLocks noGrp="1"/>
          </p:cNvSpPr>
          <p:nvPr>
            <p:ph type="title"/>
          </p:nvPr>
        </p:nvSpPr>
        <p:spPr/>
        <p:txBody>
          <a:bodyPr/>
          <a:lstStyle/>
          <a:p>
            <a:r>
              <a:rPr lang="de-AT" dirty="0"/>
              <a:t>EU Law Fundamental Rights Charter</a:t>
            </a:r>
          </a:p>
        </p:txBody>
      </p:sp>
      <p:sp>
        <p:nvSpPr>
          <p:cNvPr id="3" name="Inhaltsplatzhalter 2">
            <a:extLst>
              <a:ext uri="{FF2B5EF4-FFF2-40B4-BE49-F238E27FC236}">
                <a16:creationId xmlns:a16="http://schemas.microsoft.com/office/drawing/2014/main" id="{1FC5A5A3-451D-390E-9607-BA20B9978670}"/>
              </a:ext>
            </a:extLst>
          </p:cNvPr>
          <p:cNvSpPr>
            <a:spLocks noGrp="1"/>
          </p:cNvSpPr>
          <p:nvPr>
            <p:ph idx="1"/>
          </p:nvPr>
        </p:nvSpPr>
        <p:spPr/>
        <p:txBody>
          <a:bodyPr/>
          <a:lstStyle/>
          <a:p>
            <a:r>
              <a:rPr lang="de-AT" dirty="0"/>
              <a:t>General non-</a:t>
            </a:r>
            <a:r>
              <a:rPr lang="de-AT" dirty="0" err="1"/>
              <a:t>discrimination</a:t>
            </a:r>
            <a:r>
              <a:rPr lang="de-AT" dirty="0"/>
              <a:t> </a:t>
            </a:r>
            <a:r>
              <a:rPr lang="de-AT" dirty="0" err="1"/>
              <a:t>provisions</a:t>
            </a:r>
            <a:endParaRPr lang="de-AT" dirty="0"/>
          </a:p>
          <a:p>
            <a:r>
              <a:rPr lang="en-US" dirty="0">
                <a:solidFill>
                  <a:srgbClr val="404040"/>
                </a:solidFill>
                <a:effectLst/>
              </a:rPr>
              <a:t>Art. 23 Charter of Fundamental Rights</a:t>
            </a:r>
          </a:p>
          <a:p>
            <a:pPr algn="l"/>
            <a:r>
              <a:rPr lang="en-US" dirty="0">
                <a:solidFill>
                  <a:srgbClr val="404040"/>
                </a:solidFill>
                <a:effectLst/>
              </a:rPr>
              <a:t>Equality between women and men must be ensured in </a:t>
            </a:r>
            <a:r>
              <a:rPr lang="en-US" b="1" dirty="0">
                <a:solidFill>
                  <a:srgbClr val="404040"/>
                </a:solidFill>
                <a:effectLst/>
              </a:rPr>
              <a:t>all areas, including employment, work and pay.</a:t>
            </a:r>
          </a:p>
          <a:p>
            <a:pPr algn="l"/>
            <a:r>
              <a:rPr lang="en-US" dirty="0">
                <a:solidFill>
                  <a:srgbClr val="404040"/>
                </a:solidFill>
                <a:effectLst/>
              </a:rPr>
              <a:t>The principle of equality shall not prevent the maintenance or adoption of measures providing for specific advantages in </a:t>
            </a:r>
            <a:r>
              <a:rPr lang="en-US" dirty="0" err="1">
                <a:solidFill>
                  <a:srgbClr val="404040"/>
                </a:solidFill>
                <a:effectLst/>
              </a:rPr>
              <a:t>favour</a:t>
            </a:r>
            <a:r>
              <a:rPr lang="en-US" dirty="0">
                <a:solidFill>
                  <a:srgbClr val="404040"/>
                </a:solidFill>
                <a:effectLst/>
              </a:rPr>
              <a:t> of the under-represented sex.</a:t>
            </a:r>
          </a:p>
          <a:p>
            <a:pPr algn="l"/>
            <a:r>
              <a:rPr lang="en-US" dirty="0">
                <a:hlinkClick r:id="rId2"/>
              </a:rPr>
              <a:t>Equality between men and women | Fact Sheets on the European Union | European Parliament (europa.eu)</a:t>
            </a:r>
            <a:endParaRPr lang="en-US" dirty="0">
              <a:solidFill>
                <a:srgbClr val="404040"/>
              </a:solidFill>
              <a:effectLst/>
            </a:endParaRPr>
          </a:p>
          <a:p>
            <a:endParaRPr lang="de-AT" dirty="0"/>
          </a:p>
        </p:txBody>
      </p:sp>
    </p:spTree>
    <p:extLst>
      <p:ext uri="{BB962C8B-B14F-4D97-AF65-F5344CB8AC3E}">
        <p14:creationId xmlns:p14="http://schemas.microsoft.com/office/powerpoint/2010/main" val="3293793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841766-CD4D-0936-C3A1-1C3F1EBB7E9D}"/>
              </a:ext>
            </a:extLst>
          </p:cNvPr>
          <p:cNvSpPr>
            <a:spLocks noGrp="1"/>
          </p:cNvSpPr>
          <p:nvPr>
            <p:ph type="title"/>
          </p:nvPr>
        </p:nvSpPr>
        <p:spPr/>
        <p:txBody>
          <a:bodyPr/>
          <a:lstStyle/>
          <a:p>
            <a:r>
              <a:rPr lang="de-AT" dirty="0" err="1">
                <a:latin typeface="+mn-lt"/>
              </a:rPr>
              <a:t>Specific</a:t>
            </a:r>
            <a:r>
              <a:rPr lang="de-AT" dirty="0">
                <a:latin typeface="+mn-lt"/>
              </a:rPr>
              <a:t> </a:t>
            </a:r>
            <a:r>
              <a:rPr lang="de-AT" dirty="0" err="1">
                <a:latin typeface="+mn-lt"/>
              </a:rPr>
              <a:t>areas</a:t>
            </a:r>
            <a:r>
              <a:rPr lang="de-AT" dirty="0">
                <a:latin typeface="+mn-lt"/>
              </a:rPr>
              <a:t> </a:t>
            </a:r>
          </a:p>
        </p:txBody>
      </p:sp>
      <p:sp>
        <p:nvSpPr>
          <p:cNvPr id="3" name="Inhaltsplatzhalter 2">
            <a:extLst>
              <a:ext uri="{FF2B5EF4-FFF2-40B4-BE49-F238E27FC236}">
                <a16:creationId xmlns:a16="http://schemas.microsoft.com/office/drawing/2014/main" id="{63DF9D41-5F48-0D70-9FDD-B584672399B4}"/>
              </a:ext>
            </a:extLst>
          </p:cNvPr>
          <p:cNvSpPr>
            <a:spLocks noGrp="1"/>
          </p:cNvSpPr>
          <p:nvPr>
            <p:ph idx="1"/>
          </p:nvPr>
        </p:nvSpPr>
        <p:spPr/>
        <p:txBody>
          <a:bodyPr/>
          <a:lstStyle/>
          <a:p>
            <a:r>
              <a:rPr lang="de-AT" dirty="0" err="1"/>
              <a:t>Employment</a:t>
            </a:r>
            <a:endParaRPr lang="de-AT" dirty="0"/>
          </a:p>
          <a:p>
            <a:r>
              <a:rPr lang="de-AT" dirty="0" err="1"/>
              <a:t>Equal</a:t>
            </a:r>
            <a:r>
              <a:rPr lang="de-AT" dirty="0"/>
              <a:t> </a:t>
            </a:r>
            <a:r>
              <a:rPr lang="de-AT" dirty="0" err="1"/>
              <a:t>treatment</a:t>
            </a:r>
            <a:r>
              <a:rPr lang="de-AT" dirty="0"/>
              <a:t>, </a:t>
            </a:r>
            <a:r>
              <a:rPr lang="de-AT" dirty="0" err="1"/>
              <a:t>including</a:t>
            </a:r>
            <a:r>
              <a:rPr lang="de-AT" dirty="0"/>
              <a:t> </a:t>
            </a:r>
            <a:r>
              <a:rPr lang="de-AT" dirty="0" err="1"/>
              <a:t>equal</a:t>
            </a:r>
            <a:r>
              <a:rPr lang="de-AT" dirty="0"/>
              <a:t> </a:t>
            </a:r>
            <a:r>
              <a:rPr lang="de-AT" dirty="0" err="1"/>
              <a:t>payment</a:t>
            </a:r>
            <a:r>
              <a:rPr lang="de-AT" dirty="0"/>
              <a:t> </a:t>
            </a:r>
            <a:r>
              <a:rPr lang="de-AT" dirty="0" err="1"/>
              <a:t>for</a:t>
            </a:r>
            <a:r>
              <a:rPr lang="de-AT" dirty="0"/>
              <a:t> </a:t>
            </a:r>
            <a:r>
              <a:rPr lang="de-AT" dirty="0" err="1"/>
              <a:t>equal</a:t>
            </a:r>
            <a:r>
              <a:rPr lang="de-AT" dirty="0"/>
              <a:t> </a:t>
            </a:r>
            <a:r>
              <a:rPr lang="de-AT" dirty="0" err="1"/>
              <a:t>work</a:t>
            </a:r>
            <a:endParaRPr lang="de-AT" dirty="0"/>
          </a:p>
          <a:p>
            <a:r>
              <a:rPr lang="de-AT" dirty="0"/>
              <a:t>This </a:t>
            </a:r>
            <a:r>
              <a:rPr lang="de-AT" dirty="0" err="1"/>
              <a:t>goal</a:t>
            </a:r>
            <a:r>
              <a:rPr lang="de-AT" dirty="0"/>
              <a:t> was </a:t>
            </a:r>
            <a:r>
              <a:rPr lang="de-AT" dirty="0" err="1"/>
              <a:t>already</a:t>
            </a:r>
            <a:r>
              <a:rPr lang="de-AT" dirty="0"/>
              <a:t> </a:t>
            </a:r>
            <a:r>
              <a:rPr lang="de-AT" dirty="0" err="1"/>
              <a:t>contained</a:t>
            </a:r>
            <a:r>
              <a:rPr lang="de-AT" dirty="0"/>
              <a:t> in </a:t>
            </a:r>
            <a:r>
              <a:rPr lang="de-AT" dirty="0" err="1"/>
              <a:t>the</a:t>
            </a:r>
            <a:r>
              <a:rPr lang="de-AT" dirty="0"/>
              <a:t> </a:t>
            </a:r>
            <a:r>
              <a:rPr lang="de-AT" dirty="0" err="1"/>
              <a:t>founding</a:t>
            </a:r>
            <a:r>
              <a:rPr lang="de-AT" dirty="0"/>
              <a:t> </a:t>
            </a:r>
            <a:r>
              <a:rPr lang="de-AT" dirty="0" err="1"/>
              <a:t>treaties</a:t>
            </a:r>
            <a:r>
              <a:rPr lang="de-AT" dirty="0"/>
              <a:t> and </a:t>
            </a:r>
            <a:r>
              <a:rPr lang="de-AT" dirty="0" err="1"/>
              <a:t>secondary</a:t>
            </a:r>
            <a:r>
              <a:rPr lang="de-AT" dirty="0"/>
              <a:t> </a:t>
            </a:r>
            <a:r>
              <a:rPr lang="de-AT" dirty="0" err="1"/>
              <a:t>law</a:t>
            </a:r>
            <a:r>
              <a:rPr lang="de-AT" dirty="0"/>
              <a:t> </a:t>
            </a:r>
            <a:r>
              <a:rPr lang="de-AT" dirty="0" err="1"/>
              <a:t>adopted</a:t>
            </a:r>
            <a:r>
              <a:rPr lang="de-AT" dirty="0"/>
              <a:t> in </a:t>
            </a:r>
            <a:r>
              <a:rPr lang="de-AT" dirty="0" err="1"/>
              <a:t>the</a:t>
            </a:r>
            <a:r>
              <a:rPr lang="de-AT" dirty="0"/>
              <a:t> </a:t>
            </a:r>
            <a:r>
              <a:rPr lang="de-AT" dirty="0" err="1"/>
              <a:t>early</a:t>
            </a:r>
            <a:r>
              <a:rPr lang="de-AT" dirty="0"/>
              <a:t> </a:t>
            </a:r>
            <a:r>
              <a:rPr lang="de-AT" dirty="0" err="1"/>
              <a:t>stages</a:t>
            </a:r>
            <a:r>
              <a:rPr lang="de-AT" dirty="0"/>
              <a:t> of European Integration</a:t>
            </a:r>
          </a:p>
          <a:p>
            <a:pPr lvl="1"/>
            <a:r>
              <a:rPr lang="de-AT" dirty="0" err="1"/>
              <a:t>There</a:t>
            </a:r>
            <a:r>
              <a:rPr lang="de-AT" dirty="0"/>
              <a:t> </a:t>
            </a:r>
            <a:r>
              <a:rPr lang="de-AT" dirty="0" err="1"/>
              <a:t>are</a:t>
            </a:r>
            <a:r>
              <a:rPr lang="de-AT" dirty="0"/>
              <a:t> still </a:t>
            </a:r>
            <a:r>
              <a:rPr lang="de-AT" dirty="0" err="1"/>
              <a:t>payment</a:t>
            </a:r>
            <a:r>
              <a:rPr lang="de-AT" dirty="0"/>
              <a:t> </a:t>
            </a:r>
            <a:r>
              <a:rPr lang="de-AT" dirty="0" err="1"/>
              <a:t>gaps</a:t>
            </a:r>
            <a:endParaRPr lang="de-AT" dirty="0"/>
          </a:p>
          <a:p>
            <a:r>
              <a:rPr lang="de-AT" dirty="0" err="1"/>
              <a:t>Protection</a:t>
            </a:r>
            <a:r>
              <a:rPr lang="de-AT" dirty="0"/>
              <a:t> </a:t>
            </a:r>
            <a:r>
              <a:rPr lang="de-AT" dirty="0" err="1"/>
              <a:t>for</a:t>
            </a:r>
            <a:r>
              <a:rPr lang="de-AT" dirty="0"/>
              <a:t> </a:t>
            </a:r>
            <a:r>
              <a:rPr lang="de-AT" dirty="0" err="1"/>
              <a:t>specific</a:t>
            </a:r>
            <a:r>
              <a:rPr lang="de-AT" dirty="0"/>
              <a:t> </a:t>
            </a:r>
            <a:r>
              <a:rPr lang="de-AT" dirty="0" err="1"/>
              <a:t>groups</a:t>
            </a:r>
            <a:r>
              <a:rPr lang="de-AT" dirty="0"/>
              <a:t>, e.g. </a:t>
            </a:r>
            <a:r>
              <a:rPr lang="de-AT" dirty="0" err="1"/>
              <a:t>pregnant</a:t>
            </a:r>
            <a:r>
              <a:rPr lang="de-AT" dirty="0"/>
              <a:t> </a:t>
            </a:r>
            <a:r>
              <a:rPr lang="de-AT" dirty="0" err="1"/>
              <a:t>women</a:t>
            </a:r>
            <a:endParaRPr lang="de-AT" dirty="0"/>
          </a:p>
          <a:p>
            <a:pPr lvl="1"/>
            <a:r>
              <a:rPr lang="de-AT" dirty="0"/>
              <a:t>Balance </a:t>
            </a:r>
            <a:r>
              <a:rPr lang="de-AT" dirty="0" err="1"/>
              <a:t>between</a:t>
            </a:r>
            <a:r>
              <a:rPr lang="de-AT" dirty="0"/>
              <a:t> </a:t>
            </a:r>
            <a:r>
              <a:rPr lang="de-AT" dirty="0" err="1"/>
              <a:t>necessity</a:t>
            </a:r>
            <a:r>
              <a:rPr lang="de-AT" dirty="0"/>
              <a:t> and </a:t>
            </a:r>
            <a:r>
              <a:rPr lang="de-AT" dirty="0" err="1"/>
              <a:t>protection</a:t>
            </a:r>
            <a:r>
              <a:rPr lang="de-AT" dirty="0"/>
              <a:t> and </a:t>
            </a:r>
            <a:r>
              <a:rPr lang="de-AT" dirty="0" err="1"/>
              <a:t>equal</a:t>
            </a:r>
            <a:r>
              <a:rPr lang="de-AT" dirty="0"/>
              <a:t> </a:t>
            </a:r>
            <a:r>
              <a:rPr lang="de-AT" dirty="0" err="1"/>
              <a:t>chances</a:t>
            </a:r>
            <a:endParaRPr lang="de-AT" dirty="0"/>
          </a:p>
          <a:p>
            <a:pPr lvl="1"/>
            <a:r>
              <a:rPr lang="de-AT" dirty="0"/>
              <a:t>Night </a:t>
            </a:r>
            <a:r>
              <a:rPr lang="de-AT" dirty="0" err="1"/>
              <a:t>work</a:t>
            </a:r>
            <a:r>
              <a:rPr lang="de-AT" dirty="0"/>
              <a:t> </a:t>
            </a:r>
            <a:r>
              <a:rPr lang="de-AT" dirty="0" err="1"/>
              <a:t>as</a:t>
            </a:r>
            <a:r>
              <a:rPr lang="de-AT" dirty="0"/>
              <a:t> an </a:t>
            </a:r>
            <a:r>
              <a:rPr lang="de-AT" dirty="0" err="1"/>
              <a:t>example</a:t>
            </a:r>
            <a:r>
              <a:rPr lang="de-AT" dirty="0"/>
              <a:t>, </a:t>
            </a:r>
            <a:r>
              <a:rPr lang="de-AT" dirty="0" err="1"/>
              <a:t>now</a:t>
            </a:r>
            <a:r>
              <a:rPr lang="de-AT" dirty="0"/>
              <a:t> </a:t>
            </a:r>
            <a:r>
              <a:rPr lang="de-AT" dirty="0" err="1"/>
              <a:t>only</a:t>
            </a:r>
            <a:r>
              <a:rPr lang="de-AT" dirty="0"/>
              <a:t> </a:t>
            </a:r>
            <a:r>
              <a:rPr lang="de-AT" dirty="0" err="1"/>
              <a:t>for</a:t>
            </a:r>
            <a:r>
              <a:rPr lang="de-AT" dirty="0"/>
              <a:t> </a:t>
            </a:r>
            <a:r>
              <a:rPr lang="de-AT" dirty="0" err="1"/>
              <a:t>pregnant</a:t>
            </a:r>
            <a:r>
              <a:rPr lang="de-AT" dirty="0"/>
              <a:t> </a:t>
            </a:r>
            <a:r>
              <a:rPr lang="de-AT" dirty="0" err="1"/>
              <a:t>women</a:t>
            </a:r>
            <a:endParaRPr lang="de-AT" dirty="0"/>
          </a:p>
          <a:p>
            <a:pPr marL="457200" lvl="1" indent="0">
              <a:buNone/>
            </a:pPr>
            <a:r>
              <a:rPr lang="en-US" b="0" i="0" u="none" strike="noStrike" baseline="0" dirty="0"/>
              <a:t>“The female ‘nature’, a hindrance to women’s access to the </a:t>
            </a:r>
            <a:r>
              <a:rPr lang="en-US" b="0" i="0" u="none" strike="noStrike" baseline="0" dirty="0" err="1"/>
              <a:t>labour</a:t>
            </a:r>
            <a:r>
              <a:rPr lang="en-US" b="0" i="0" u="none" strike="noStrike" baseline="0" dirty="0"/>
              <a:t> market</a:t>
            </a:r>
            <a:r>
              <a:rPr lang="de-AT" b="0" i="0" u="none" strike="noStrike" baseline="0" dirty="0"/>
              <a:t>?“</a:t>
            </a:r>
            <a:endParaRPr lang="de-AT" dirty="0"/>
          </a:p>
          <a:p>
            <a:endParaRPr lang="de-AT" sz="2400" dirty="0"/>
          </a:p>
          <a:p>
            <a:endParaRPr lang="de-AT" dirty="0"/>
          </a:p>
        </p:txBody>
      </p:sp>
    </p:spTree>
    <p:extLst>
      <p:ext uri="{BB962C8B-B14F-4D97-AF65-F5344CB8AC3E}">
        <p14:creationId xmlns:p14="http://schemas.microsoft.com/office/powerpoint/2010/main" val="1211227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852267-9C66-61F3-C39D-48D5DC9B0AC6}"/>
              </a:ext>
            </a:extLst>
          </p:cNvPr>
          <p:cNvSpPr>
            <a:spLocks noGrp="1"/>
          </p:cNvSpPr>
          <p:nvPr>
            <p:ph type="title"/>
          </p:nvPr>
        </p:nvSpPr>
        <p:spPr/>
        <p:txBody>
          <a:bodyPr/>
          <a:lstStyle/>
          <a:p>
            <a:r>
              <a:rPr lang="de-AT" dirty="0" err="1"/>
              <a:t>Specific</a:t>
            </a:r>
            <a:r>
              <a:rPr lang="de-AT" dirty="0"/>
              <a:t> </a:t>
            </a:r>
            <a:r>
              <a:rPr lang="de-AT" dirty="0" err="1"/>
              <a:t>areas</a:t>
            </a:r>
            <a:r>
              <a:rPr lang="de-AT" dirty="0"/>
              <a:t> - sexual </a:t>
            </a:r>
            <a:r>
              <a:rPr lang="de-AT" dirty="0" err="1"/>
              <a:t>harassment</a:t>
            </a:r>
            <a:endParaRPr lang="de-AT" dirty="0"/>
          </a:p>
        </p:txBody>
      </p:sp>
      <p:sp>
        <p:nvSpPr>
          <p:cNvPr id="3" name="Inhaltsplatzhalter 2">
            <a:extLst>
              <a:ext uri="{FF2B5EF4-FFF2-40B4-BE49-F238E27FC236}">
                <a16:creationId xmlns:a16="http://schemas.microsoft.com/office/drawing/2014/main" id="{0627C3BD-565B-B470-DF67-3236E71AEF73}"/>
              </a:ext>
            </a:extLst>
          </p:cNvPr>
          <p:cNvSpPr>
            <a:spLocks noGrp="1"/>
          </p:cNvSpPr>
          <p:nvPr>
            <p:ph idx="1"/>
          </p:nvPr>
        </p:nvSpPr>
        <p:spPr/>
        <p:txBody>
          <a:bodyPr/>
          <a:lstStyle/>
          <a:p>
            <a:r>
              <a:rPr lang="de-AT" sz="2400" dirty="0"/>
              <a:t>Human </a:t>
            </a:r>
            <a:r>
              <a:rPr lang="de-AT" sz="2400" dirty="0" err="1"/>
              <a:t>dignity</a:t>
            </a:r>
            <a:r>
              <a:rPr lang="de-AT" sz="2400" dirty="0"/>
              <a:t> </a:t>
            </a:r>
            <a:r>
              <a:rPr lang="de-AT" sz="2400" dirty="0" err="1"/>
              <a:t>is</a:t>
            </a:r>
            <a:r>
              <a:rPr lang="de-AT" sz="2400" dirty="0"/>
              <a:t> </a:t>
            </a:r>
            <a:r>
              <a:rPr lang="de-AT" sz="2400" dirty="0" err="1"/>
              <a:t>the</a:t>
            </a:r>
            <a:r>
              <a:rPr lang="de-AT" sz="2400" dirty="0"/>
              <a:t> </a:t>
            </a:r>
            <a:r>
              <a:rPr lang="de-AT" sz="2400" dirty="0" err="1"/>
              <a:t>overall</a:t>
            </a:r>
            <a:r>
              <a:rPr lang="de-AT" sz="2400" dirty="0"/>
              <a:t> </a:t>
            </a:r>
            <a:r>
              <a:rPr lang="de-AT" sz="2400" dirty="0" err="1"/>
              <a:t>heading</a:t>
            </a:r>
            <a:endParaRPr lang="de-AT" sz="2400" dirty="0"/>
          </a:p>
          <a:p>
            <a:r>
              <a:rPr lang="de-AT" sz="2400" dirty="0"/>
              <a:t>First </a:t>
            </a:r>
            <a:r>
              <a:rPr lang="de-AT" sz="2400" dirty="0" err="1"/>
              <a:t>only</a:t>
            </a:r>
            <a:r>
              <a:rPr lang="de-AT" sz="2400" dirty="0"/>
              <a:t> soft </a:t>
            </a:r>
            <a:r>
              <a:rPr lang="de-AT" sz="2400" dirty="0" err="1"/>
              <a:t>law</a:t>
            </a:r>
            <a:r>
              <a:rPr lang="de-AT" sz="2400" dirty="0"/>
              <a:t> </a:t>
            </a:r>
            <a:r>
              <a:rPr lang="de-AT" sz="2400" dirty="0" err="1"/>
              <a:t>instruments</a:t>
            </a:r>
            <a:r>
              <a:rPr lang="de-AT" sz="2400" dirty="0"/>
              <a:t> to </a:t>
            </a:r>
            <a:r>
              <a:rPr lang="de-AT" sz="2400" dirty="0" err="1"/>
              <a:t>protect</a:t>
            </a:r>
            <a:r>
              <a:rPr lang="de-AT" sz="2400" dirty="0"/>
              <a:t> </a:t>
            </a:r>
            <a:r>
              <a:rPr lang="de-AT" sz="2400" dirty="0" err="1"/>
              <a:t>from</a:t>
            </a:r>
            <a:r>
              <a:rPr lang="de-AT" sz="2400" dirty="0"/>
              <a:t> </a:t>
            </a:r>
            <a:r>
              <a:rPr lang="de-AT" sz="2400" dirty="0" err="1"/>
              <a:t>harassment</a:t>
            </a:r>
            <a:endParaRPr lang="de-AT" sz="2400" dirty="0"/>
          </a:p>
          <a:p>
            <a:pPr algn="l"/>
            <a:r>
              <a:rPr lang="en-US" sz="2400" b="0" i="0" u="none" strike="noStrike" baseline="0" dirty="0"/>
              <a:t>Directive 2002/7366 on gender equality (the Equal Treatment Directive) was the first directive to define sexual harassment and harassment related to sex at work</a:t>
            </a:r>
          </a:p>
          <a:p>
            <a:pPr algn="l"/>
            <a:r>
              <a:rPr lang="en-US" sz="2400" b="0" i="0" u="none" strike="noStrike" baseline="0" dirty="0"/>
              <a:t>explicitly acknowledged sexual harassment and harassment related to sex at work as forms of gender discrimination</a:t>
            </a:r>
          </a:p>
          <a:p>
            <a:pPr algn="l"/>
            <a:r>
              <a:rPr lang="en-US" sz="2400" b="0" i="0" u="none" strike="noStrike" baseline="0" dirty="0"/>
              <a:t>autonomous concepts with regard to national definitions</a:t>
            </a:r>
          </a:p>
          <a:p>
            <a:pPr marL="0" indent="0" algn="l">
              <a:buNone/>
            </a:pPr>
            <a:endParaRPr lang="de-AT" dirty="0"/>
          </a:p>
        </p:txBody>
      </p:sp>
    </p:spTree>
    <p:extLst>
      <p:ext uri="{BB962C8B-B14F-4D97-AF65-F5344CB8AC3E}">
        <p14:creationId xmlns:p14="http://schemas.microsoft.com/office/powerpoint/2010/main" val="3715258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852267-9C66-61F3-C39D-48D5DC9B0AC6}"/>
              </a:ext>
            </a:extLst>
          </p:cNvPr>
          <p:cNvSpPr>
            <a:spLocks noGrp="1"/>
          </p:cNvSpPr>
          <p:nvPr>
            <p:ph type="title"/>
          </p:nvPr>
        </p:nvSpPr>
        <p:spPr/>
        <p:txBody>
          <a:bodyPr/>
          <a:lstStyle/>
          <a:p>
            <a:r>
              <a:rPr lang="de-AT" dirty="0" err="1"/>
              <a:t>Specific</a:t>
            </a:r>
            <a:r>
              <a:rPr lang="de-AT" dirty="0"/>
              <a:t> </a:t>
            </a:r>
            <a:r>
              <a:rPr lang="de-AT" dirty="0" err="1"/>
              <a:t>areas</a:t>
            </a:r>
            <a:r>
              <a:rPr lang="de-AT" dirty="0"/>
              <a:t> - sexual </a:t>
            </a:r>
            <a:r>
              <a:rPr lang="de-AT" dirty="0" err="1"/>
              <a:t>harassment</a:t>
            </a:r>
            <a:endParaRPr lang="de-AT" dirty="0"/>
          </a:p>
        </p:txBody>
      </p:sp>
      <p:sp>
        <p:nvSpPr>
          <p:cNvPr id="3" name="Inhaltsplatzhalter 2">
            <a:extLst>
              <a:ext uri="{FF2B5EF4-FFF2-40B4-BE49-F238E27FC236}">
                <a16:creationId xmlns:a16="http://schemas.microsoft.com/office/drawing/2014/main" id="{0627C3BD-565B-B470-DF67-3236E71AEF73}"/>
              </a:ext>
            </a:extLst>
          </p:cNvPr>
          <p:cNvSpPr>
            <a:spLocks noGrp="1"/>
          </p:cNvSpPr>
          <p:nvPr>
            <p:ph idx="1"/>
          </p:nvPr>
        </p:nvSpPr>
        <p:spPr/>
        <p:txBody>
          <a:bodyPr/>
          <a:lstStyle/>
          <a:p>
            <a:pPr algn="l"/>
            <a:r>
              <a:rPr lang="en-US" sz="1800" b="0" i="0" u="none" strike="noStrike" baseline="0" dirty="0">
                <a:latin typeface="ECSquareSansPro"/>
              </a:rPr>
              <a:t>Definition </a:t>
            </a:r>
          </a:p>
          <a:p>
            <a:pPr marL="0" indent="0" algn="l">
              <a:buNone/>
            </a:pPr>
            <a:r>
              <a:rPr lang="en-US" sz="1800" b="0" i="0" u="none" strike="noStrike" baseline="0" dirty="0">
                <a:latin typeface="ECSquareSansPro"/>
              </a:rPr>
              <a:t>‘“Harassment”: where unwanted conduct related to the sex of a person occurs with the purpose or effect of violating the dignity of a person, and of creating an intimidating, hostile, degrading, humiliating or offensive environment … </a:t>
            </a:r>
          </a:p>
          <a:p>
            <a:pPr marL="0" indent="0" algn="l">
              <a:buNone/>
            </a:pPr>
            <a:r>
              <a:rPr lang="en-US" sz="1800" b="0" i="0" u="none" strike="noStrike" baseline="0" dirty="0">
                <a:latin typeface="ECSquareSansPro"/>
              </a:rPr>
              <a:t>“Sexual harassment”: where any form of unwanted verbal, non-verbal or physical conduct of a sexual nature occurs, with the purpose or effect of violating the dignity of a person, in particular when creating an intimidating, hostile, degrading, humiliating </a:t>
            </a:r>
            <a:r>
              <a:rPr lang="de-AT" sz="1800" b="0" i="0" u="none" strike="noStrike" baseline="0" dirty="0" err="1">
                <a:latin typeface="ECSquareSansPro"/>
              </a:rPr>
              <a:t>or</a:t>
            </a:r>
            <a:r>
              <a:rPr lang="de-AT" sz="1800" b="0" i="0" u="none" strike="noStrike" baseline="0" dirty="0">
                <a:latin typeface="ECSquareSansPro"/>
              </a:rPr>
              <a:t> offensive </a:t>
            </a:r>
            <a:r>
              <a:rPr lang="de-AT" sz="1800" b="0" i="0" u="none" strike="noStrike" baseline="0" dirty="0" err="1">
                <a:latin typeface="ECSquareSansPro"/>
              </a:rPr>
              <a:t>environment</a:t>
            </a:r>
            <a:r>
              <a:rPr lang="de-AT" sz="1800" b="0" i="0" u="none" strike="noStrike" baseline="0" dirty="0">
                <a:latin typeface="ECSquareSansPro"/>
              </a:rPr>
              <a:t>’.</a:t>
            </a:r>
          </a:p>
          <a:p>
            <a:pPr marL="0" indent="0" algn="l">
              <a:buNone/>
            </a:pPr>
            <a:r>
              <a:rPr lang="de-AT" sz="1800" dirty="0">
                <a:latin typeface="ECSquareSansPro"/>
              </a:rPr>
              <a:t>Focus:</a:t>
            </a:r>
          </a:p>
          <a:p>
            <a:pPr marL="0" indent="0" algn="l">
              <a:buNone/>
            </a:pPr>
            <a:r>
              <a:rPr lang="de-AT" sz="1800" dirty="0">
                <a:latin typeface="ECSquareSansPro"/>
              </a:rPr>
              <a:t>Access to </a:t>
            </a:r>
            <a:r>
              <a:rPr lang="de-AT" sz="1800" dirty="0" err="1">
                <a:latin typeface="ECSquareSansPro"/>
              </a:rPr>
              <a:t>justice</a:t>
            </a:r>
            <a:endParaRPr lang="de-AT" sz="1800" dirty="0">
              <a:latin typeface="ECSquareSansPro"/>
            </a:endParaRPr>
          </a:p>
          <a:p>
            <a:pPr marL="0" indent="0" algn="l">
              <a:buNone/>
            </a:pPr>
            <a:r>
              <a:rPr lang="de-AT" sz="1800" dirty="0">
                <a:latin typeface="ECSquareSansPro"/>
              </a:rPr>
              <a:t>Prohibition of </a:t>
            </a:r>
            <a:r>
              <a:rPr lang="de-AT" sz="1800" dirty="0" err="1">
                <a:latin typeface="ECSquareSansPro"/>
              </a:rPr>
              <a:t>victimisation</a:t>
            </a:r>
            <a:endParaRPr lang="de-AT" dirty="0"/>
          </a:p>
        </p:txBody>
      </p:sp>
    </p:spTree>
    <p:extLst>
      <p:ext uri="{BB962C8B-B14F-4D97-AF65-F5344CB8AC3E}">
        <p14:creationId xmlns:p14="http://schemas.microsoft.com/office/powerpoint/2010/main" val="690530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852267-9C66-61F3-C39D-48D5DC9B0AC6}"/>
              </a:ext>
            </a:extLst>
          </p:cNvPr>
          <p:cNvSpPr>
            <a:spLocks noGrp="1"/>
          </p:cNvSpPr>
          <p:nvPr>
            <p:ph type="title"/>
          </p:nvPr>
        </p:nvSpPr>
        <p:spPr/>
        <p:txBody>
          <a:bodyPr/>
          <a:lstStyle/>
          <a:p>
            <a:r>
              <a:rPr lang="de-AT" dirty="0" err="1"/>
              <a:t>Specific</a:t>
            </a:r>
            <a:r>
              <a:rPr lang="de-AT" dirty="0"/>
              <a:t> </a:t>
            </a:r>
            <a:r>
              <a:rPr lang="de-AT" dirty="0" err="1"/>
              <a:t>areas</a:t>
            </a:r>
            <a:r>
              <a:rPr lang="de-AT" dirty="0"/>
              <a:t> - sexual </a:t>
            </a:r>
            <a:r>
              <a:rPr lang="de-AT" dirty="0" err="1"/>
              <a:t>harassment</a:t>
            </a:r>
            <a:endParaRPr lang="de-AT" dirty="0"/>
          </a:p>
        </p:txBody>
      </p:sp>
      <p:sp>
        <p:nvSpPr>
          <p:cNvPr id="3" name="Inhaltsplatzhalter 2">
            <a:extLst>
              <a:ext uri="{FF2B5EF4-FFF2-40B4-BE49-F238E27FC236}">
                <a16:creationId xmlns:a16="http://schemas.microsoft.com/office/drawing/2014/main" id="{0627C3BD-565B-B470-DF67-3236E71AEF73}"/>
              </a:ext>
            </a:extLst>
          </p:cNvPr>
          <p:cNvSpPr>
            <a:spLocks noGrp="1"/>
          </p:cNvSpPr>
          <p:nvPr>
            <p:ph idx="1"/>
          </p:nvPr>
        </p:nvSpPr>
        <p:spPr>
          <a:xfrm>
            <a:off x="838200" y="1852520"/>
            <a:ext cx="10515600" cy="4351338"/>
          </a:xfrm>
        </p:spPr>
        <p:txBody>
          <a:bodyPr>
            <a:normAutofit/>
          </a:bodyPr>
          <a:lstStyle/>
          <a:p>
            <a:pPr algn="l"/>
            <a:r>
              <a:rPr lang="en-US" sz="2400" b="0" i="0" u="none" strike="noStrike" baseline="0" dirty="0"/>
              <a:t>Article 24 of the Recast Directive prohibiting </a:t>
            </a:r>
            <a:r>
              <a:rPr lang="en-US" sz="2400" b="0" i="0" u="none" strike="noStrike" baseline="0" dirty="0" err="1"/>
              <a:t>victimisation</a:t>
            </a:r>
            <a:r>
              <a:rPr lang="en-US" sz="2400" b="0" i="0" u="none" strike="noStrike" baseline="0" dirty="0"/>
              <a:t> is to be read in the light of Recital 34 of its preamble, which provides that ‘an employee defending or giving evidence on behalf of a person protected under this Directive should be entitled to the same protection’. </a:t>
            </a:r>
          </a:p>
          <a:p>
            <a:pPr algn="l"/>
            <a:r>
              <a:rPr lang="en-US" sz="2400" b="0" i="0" u="none" strike="noStrike" baseline="0" dirty="0"/>
              <a:t>In its recent </a:t>
            </a:r>
            <a:r>
              <a:rPr lang="en-US" sz="2400" b="0" i="1" u="none" strike="noStrike" baseline="0" dirty="0" err="1"/>
              <a:t>Hakelbracht</a:t>
            </a:r>
            <a:r>
              <a:rPr lang="en-US" sz="2400" b="0" i="1" u="none" strike="noStrike" baseline="0" dirty="0"/>
              <a:t> </a:t>
            </a:r>
            <a:r>
              <a:rPr lang="en-US" sz="2400" b="0" i="0" u="none" strike="noStrike" baseline="0" dirty="0"/>
              <a:t>case, the CJEU made a broad interpretation clarifying that the protection against </a:t>
            </a:r>
            <a:r>
              <a:rPr lang="en-US" sz="2400" b="0" i="0" u="none" strike="noStrike" baseline="0" dirty="0" err="1"/>
              <a:t>victimisation</a:t>
            </a:r>
            <a:r>
              <a:rPr lang="en-US" sz="2400" b="0" i="0" u="none" strike="noStrike" baseline="0" dirty="0"/>
              <a:t> is not restricted to official witnesses, but also applies to ‘employees who have informally supported the person who has </a:t>
            </a:r>
            <a:r>
              <a:rPr lang="de-AT" sz="2400" b="0" i="0" u="none" strike="noStrike" baseline="0" dirty="0" err="1"/>
              <a:t>been</a:t>
            </a:r>
            <a:r>
              <a:rPr lang="de-AT" sz="2400" b="0" i="0" u="none" strike="noStrike" baseline="0" dirty="0"/>
              <a:t> </a:t>
            </a:r>
            <a:r>
              <a:rPr lang="de-AT" sz="2400" b="0" i="0" u="none" strike="noStrike" baseline="0" dirty="0" err="1"/>
              <a:t>discriminated</a:t>
            </a:r>
            <a:r>
              <a:rPr lang="de-AT" sz="2400" b="0" i="0" u="none" strike="noStrike" baseline="0" dirty="0"/>
              <a:t> </a:t>
            </a:r>
            <a:r>
              <a:rPr lang="de-AT" sz="2400" b="0" i="0" u="none" strike="noStrike" baseline="0" dirty="0" err="1"/>
              <a:t>against</a:t>
            </a:r>
            <a:r>
              <a:rPr lang="de-AT" sz="2400" b="0" i="0" u="none" strike="noStrike" baseline="0" dirty="0"/>
              <a:t>’.</a:t>
            </a:r>
            <a:endParaRPr lang="de-AT" sz="2400" dirty="0"/>
          </a:p>
        </p:txBody>
      </p:sp>
    </p:spTree>
    <p:extLst>
      <p:ext uri="{BB962C8B-B14F-4D97-AF65-F5344CB8AC3E}">
        <p14:creationId xmlns:p14="http://schemas.microsoft.com/office/powerpoint/2010/main" val="2303673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B9AD64-BFEC-9129-FB55-7D1F401D0E9E}"/>
              </a:ext>
            </a:extLst>
          </p:cNvPr>
          <p:cNvSpPr>
            <a:spLocks noGrp="1"/>
          </p:cNvSpPr>
          <p:nvPr>
            <p:ph type="title"/>
          </p:nvPr>
        </p:nvSpPr>
        <p:spPr/>
        <p:txBody>
          <a:bodyPr/>
          <a:lstStyle/>
          <a:p>
            <a:r>
              <a:rPr lang="de-AT" dirty="0" err="1">
                <a:latin typeface="+mn-lt"/>
              </a:rPr>
              <a:t>Secondary</a:t>
            </a:r>
            <a:r>
              <a:rPr lang="de-AT" dirty="0">
                <a:latin typeface="+mn-lt"/>
              </a:rPr>
              <a:t> Legal Acts - </a:t>
            </a:r>
            <a:r>
              <a:rPr lang="de-AT" dirty="0" err="1">
                <a:latin typeface="+mn-lt"/>
              </a:rPr>
              <a:t>overview</a:t>
            </a:r>
            <a:endParaRPr lang="de-AT" dirty="0">
              <a:latin typeface="+mn-lt"/>
            </a:endParaRPr>
          </a:p>
        </p:txBody>
      </p:sp>
      <p:sp>
        <p:nvSpPr>
          <p:cNvPr id="3" name="Inhaltsplatzhalter 2">
            <a:extLst>
              <a:ext uri="{FF2B5EF4-FFF2-40B4-BE49-F238E27FC236}">
                <a16:creationId xmlns:a16="http://schemas.microsoft.com/office/drawing/2014/main" id="{643BB8F6-B222-AE86-536B-0D57F0A7C2C0}"/>
              </a:ext>
            </a:extLst>
          </p:cNvPr>
          <p:cNvSpPr>
            <a:spLocks noGrp="1"/>
          </p:cNvSpPr>
          <p:nvPr>
            <p:ph idx="1"/>
          </p:nvPr>
        </p:nvSpPr>
        <p:spPr/>
        <p:txBody>
          <a:bodyPr>
            <a:normAutofit fontScale="85000" lnSpcReduction="20000"/>
          </a:bodyPr>
          <a:lstStyle/>
          <a:p>
            <a:pPr algn="l">
              <a:buFont typeface="Arial" panose="020B0604020202020204" pitchFamily="34" charset="0"/>
              <a:buChar char="•"/>
            </a:pPr>
            <a:r>
              <a:rPr lang="en-US" u="sng" dirty="0">
                <a:hlinkClick r:id="rId2">
                  <a:extLst>
                    <a:ext uri="{A12FA001-AC4F-418D-AE19-62706E023703}">
                      <ahyp:hlinkClr xmlns:ahyp="http://schemas.microsoft.com/office/drawing/2018/hyperlinkcolor" val="tx"/>
                    </a:ext>
                  </a:extLst>
                </a:hlinkClick>
              </a:rPr>
              <a:t>Council Directive 79/7/EEC</a:t>
            </a:r>
            <a:r>
              <a:rPr lang="en-US" u="sng" dirty="0"/>
              <a:t> </a:t>
            </a:r>
            <a:r>
              <a:rPr lang="en-US" b="0" i="0" dirty="0">
                <a:effectLst/>
              </a:rPr>
              <a:t>of 19 December 1978 on the progressive implementation of the principle of </a:t>
            </a:r>
            <a:r>
              <a:rPr lang="en-US" b="1" i="0" dirty="0">
                <a:effectLst/>
              </a:rPr>
              <a:t>equal treatment for men and women in matters of social security</a:t>
            </a:r>
            <a:r>
              <a:rPr lang="en-US" b="0" i="0" dirty="0">
                <a:effectLst/>
              </a:rPr>
              <a:t>;</a:t>
            </a:r>
          </a:p>
          <a:p>
            <a:pPr algn="l">
              <a:buFont typeface="Arial" panose="020B0604020202020204" pitchFamily="34" charset="0"/>
              <a:buChar char="•"/>
            </a:pPr>
            <a:r>
              <a:rPr lang="en-US" b="0" i="0" strike="noStrike" dirty="0">
                <a:effectLst/>
                <a:hlinkClick r:id="rId3">
                  <a:extLst>
                    <a:ext uri="{A12FA001-AC4F-418D-AE19-62706E023703}">
                      <ahyp:hlinkClr xmlns:ahyp="http://schemas.microsoft.com/office/drawing/2018/hyperlinkcolor" val="tx"/>
                    </a:ext>
                  </a:extLst>
                </a:hlinkClick>
              </a:rPr>
              <a:t>Council Directive 92/85/EEC</a:t>
            </a:r>
            <a:r>
              <a:rPr lang="en-US" b="0" i="0" dirty="0">
                <a:effectLst/>
              </a:rPr>
              <a:t> of 19 October 1992 on the introduction of measures to encourage improvements in the safety and health at work of </a:t>
            </a:r>
            <a:r>
              <a:rPr lang="en-US" b="1" i="0" dirty="0">
                <a:effectLst/>
              </a:rPr>
              <a:t>pregnant workers and workers who have recently given birth or are breastfeeding</a:t>
            </a:r>
            <a:r>
              <a:rPr lang="en-US" b="0" i="0" dirty="0">
                <a:effectLst/>
              </a:rPr>
              <a:t>;</a:t>
            </a:r>
          </a:p>
          <a:p>
            <a:pPr algn="l">
              <a:buFont typeface="Arial" panose="020B0604020202020204" pitchFamily="34" charset="0"/>
              <a:buChar char="•"/>
            </a:pPr>
            <a:r>
              <a:rPr lang="en-US" b="0" i="0" strike="noStrike" dirty="0">
                <a:effectLst/>
                <a:hlinkClick r:id="rId4">
                  <a:extLst>
                    <a:ext uri="{A12FA001-AC4F-418D-AE19-62706E023703}">
                      <ahyp:hlinkClr xmlns:ahyp="http://schemas.microsoft.com/office/drawing/2018/hyperlinkcolor" val="tx"/>
                    </a:ext>
                  </a:extLst>
                </a:hlinkClick>
              </a:rPr>
              <a:t>Council Directive 97/81/EC</a:t>
            </a:r>
            <a:r>
              <a:rPr lang="en-US" b="0" i="0" dirty="0">
                <a:effectLst/>
              </a:rPr>
              <a:t> of 15 December 1997 concerning the Framework Agreement </a:t>
            </a:r>
            <a:r>
              <a:rPr lang="en-US" b="1" i="0" dirty="0">
                <a:effectLst/>
              </a:rPr>
              <a:t>on part-time work </a:t>
            </a:r>
            <a:r>
              <a:rPr lang="en-US" b="0" i="0" dirty="0">
                <a:effectLst/>
              </a:rPr>
              <a:t>concluded by UNICE, CEEP and the ETUC;</a:t>
            </a:r>
          </a:p>
          <a:p>
            <a:pPr algn="l">
              <a:buFont typeface="Arial" panose="020B0604020202020204" pitchFamily="34" charset="0"/>
              <a:buChar char="•"/>
            </a:pPr>
            <a:r>
              <a:rPr lang="en-US" b="0" i="0" strike="noStrike" dirty="0">
                <a:effectLst/>
                <a:hlinkClick r:id="rId5">
                  <a:extLst>
                    <a:ext uri="{A12FA001-AC4F-418D-AE19-62706E023703}">
                      <ahyp:hlinkClr xmlns:ahyp="http://schemas.microsoft.com/office/drawing/2018/hyperlinkcolor" val="tx"/>
                    </a:ext>
                  </a:extLst>
                </a:hlinkClick>
              </a:rPr>
              <a:t>Council Directive 2000/43/EC</a:t>
            </a:r>
            <a:r>
              <a:rPr lang="en-US" b="0" i="0" dirty="0">
                <a:effectLst/>
              </a:rPr>
              <a:t> of 29 June 2000 implementing the principle of equal treatment between persons irrespective of racial or ethnic origin (the Racial Equality Directive), </a:t>
            </a:r>
            <a:r>
              <a:rPr lang="en-US" b="1" i="0" dirty="0">
                <a:effectLst/>
              </a:rPr>
              <a:t>which prohibits discrimination on the grounds of racial or ethnic origin in a broad range of fields</a:t>
            </a:r>
            <a:r>
              <a:rPr lang="en-US" b="0" i="0" dirty="0">
                <a:effectLst/>
              </a:rPr>
              <a:t>, including employment, social protection and social advantages, education, and goods and services available to the public, such as housing;</a:t>
            </a:r>
          </a:p>
          <a:p>
            <a:endParaRPr lang="de-AT" dirty="0"/>
          </a:p>
        </p:txBody>
      </p:sp>
    </p:spTree>
    <p:extLst>
      <p:ext uri="{BB962C8B-B14F-4D97-AF65-F5344CB8AC3E}">
        <p14:creationId xmlns:p14="http://schemas.microsoft.com/office/powerpoint/2010/main" val="259553958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1820</Words>
  <Application>Microsoft Office PowerPoint</Application>
  <PresentationFormat>Breitbild</PresentationFormat>
  <Paragraphs>115</Paragraphs>
  <Slides>20</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20</vt:i4>
      </vt:variant>
    </vt:vector>
  </HeadingPairs>
  <TitlesOfParts>
    <vt:vector size="28" baseType="lpstr">
      <vt:lpstr>Arial</vt:lpstr>
      <vt:lpstr>Calibri</vt:lpstr>
      <vt:lpstr>Calibri Light</vt:lpstr>
      <vt:lpstr>ECSquareSansPro</vt:lpstr>
      <vt:lpstr>Google Sans</vt:lpstr>
      <vt:lpstr>Open Sans</vt:lpstr>
      <vt:lpstr>Times New Roman</vt:lpstr>
      <vt:lpstr>Office</vt:lpstr>
      <vt:lpstr> Gender Equality in European Union Law</vt:lpstr>
      <vt:lpstr>EU Primary Law</vt:lpstr>
      <vt:lpstr>EU Primary Law</vt:lpstr>
      <vt:lpstr>EU Law Fundamental Rights Charter</vt:lpstr>
      <vt:lpstr>Specific areas </vt:lpstr>
      <vt:lpstr>Specific areas - sexual harassment</vt:lpstr>
      <vt:lpstr>Specific areas - sexual harassment</vt:lpstr>
      <vt:lpstr>Specific areas - sexual harassment</vt:lpstr>
      <vt:lpstr>Secondary Legal Acts - overview</vt:lpstr>
      <vt:lpstr>Secondary Legal Acts - overview</vt:lpstr>
      <vt:lpstr>Secondary Legal Acts - overview</vt:lpstr>
      <vt:lpstr>Activities by the European Parliamnet </vt:lpstr>
      <vt:lpstr>Case law of the CJEU</vt:lpstr>
      <vt:lpstr>Case law of the CJEU</vt:lpstr>
      <vt:lpstr>Positive action</vt:lpstr>
      <vt:lpstr>Positive action</vt:lpstr>
      <vt:lpstr>Case law</vt:lpstr>
      <vt:lpstr>Funding and gender equality</vt:lpstr>
      <vt:lpstr>Proposal</vt:lpstr>
      <vt:lpstr>Violence against Women</vt:lpstr>
    </vt:vector>
  </TitlesOfParts>
  <Company>PLUS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Scenario Gender Equality in Public International Law</dc:title>
  <dc:creator>Brandl Ulrike</dc:creator>
  <cp:lastModifiedBy>Ulrike Brandl</cp:lastModifiedBy>
  <cp:revision>11</cp:revision>
  <dcterms:created xsi:type="dcterms:W3CDTF">2023-10-19T12:37:44Z</dcterms:created>
  <dcterms:modified xsi:type="dcterms:W3CDTF">2024-03-15T11:32:35Z</dcterms:modified>
</cp:coreProperties>
</file>