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256" r:id="rId2"/>
    <p:sldId id="257" r:id="rId3"/>
    <p:sldId id="258" r:id="rId4"/>
    <p:sldId id="294"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09" r:id="rId19"/>
    <p:sldId id="308" r:id="rId20"/>
    <p:sldId id="310" r:id="rId21"/>
    <p:sldId id="291" r:id="rId22"/>
    <p:sldId id="292" r:id="rId23"/>
    <p:sldId id="293"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PT Sans" panose="020B0503020203020204" pitchFamily="34" charset="-18"/>
      <p:regular r:id="rId30"/>
      <p:bold r:id="rId31"/>
      <p:italic r:id="rId32"/>
      <p:boldItalic r:id="rId33"/>
    </p:embeddedFont>
    <p:embeddedFont>
      <p:font typeface="Verdana" panose="020B060403050404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gY9tRoZTNvl269STkRtIl72avNE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font" Target="fonts/font9.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8" Type="http://customschemas.google.com/relationships/presentationmetadata" Target="meta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 name="Google Shape;6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 name="Google Shape;6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3e52c82d5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g23e52c82d5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g23e52c82d5e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rgbClr val="000000"/>
                </a:solidFill>
                <a:latin typeface="Arial"/>
                <a:ea typeface="Arial"/>
                <a:cs typeface="Arial"/>
                <a:sym typeface="Arial"/>
              </a:rPr>
              <a:t>19</a:t>
            </a:fld>
            <a:endParaRPr lang="en-US"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77116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255da48fcf3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255da48fcf3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3" name="Google Shape;313;g255da48fcf3_0_7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23e52c82d5e_0_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g23e52c82d5e_0_49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 name="Google Shape;318;g23e52c82d5e_0_49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55304ddd7e_0_2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255304ddd7e_0_28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 name="Google Shape;325;g255304ddd7e_0_28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3_Slajd tytułowy">
  <p:cSld name="3_Slajd tytułowy">
    <p:bg>
      <p:bgPr>
        <a:blipFill>
          <a:blip r:embed="rId2">
            <a:alphaModFix/>
          </a:blip>
          <a:stretch>
            <a:fillRect/>
          </a:stretch>
        </a:blipFill>
        <a:effectLst/>
      </p:bgPr>
    </p:bg>
    <p:spTree>
      <p:nvGrpSpPr>
        <p:cNvPr id="1"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Obraz z podpisem">
  <p:cSld name="1_Obraz z podpisem">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34"/>
          <p:cNvSpPr>
            <a:spLocks noGrp="1"/>
          </p:cNvSpPr>
          <p:nvPr>
            <p:ph type="pic" idx="2"/>
          </p:nvPr>
        </p:nvSpPr>
        <p:spPr>
          <a:xfrm>
            <a:off x="3866322" y="1503673"/>
            <a:ext cx="7510452" cy="4524823"/>
          </a:xfrm>
          <a:prstGeom prst="rect">
            <a:avLst/>
          </a:prstGeom>
          <a:noFill/>
          <a:ln>
            <a:noFill/>
          </a:ln>
        </p:spPr>
      </p:sp>
      <p:sp>
        <p:nvSpPr>
          <p:cNvPr id="57" name="Google Shape;57;p34"/>
          <p:cNvSpPr txBox="1">
            <a:spLocks noGrp="1"/>
          </p:cNvSpPr>
          <p:nvPr>
            <p:ph type="title"/>
          </p:nvPr>
        </p:nvSpPr>
        <p:spPr>
          <a:xfrm>
            <a:off x="839788" y="1503673"/>
            <a:ext cx="2668725" cy="93345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lt1"/>
              </a:buClr>
              <a:buSzPts val="2400"/>
              <a:buFont typeface="Verdana"/>
              <a:buNone/>
              <a:defRPr sz="2400" b="1" i="0" u="none" strike="noStrike" cap="none">
                <a:solidFill>
                  <a:schemeClr val="lt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4"/>
          <p:cNvSpPr txBox="1">
            <a:spLocks noGrp="1"/>
          </p:cNvSpPr>
          <p:nvPr>
            <p:ph type="body" idx="1"/>
          </p:nvPr>
        </p:nvSpPr>
        <p:spPr>
          <a:xfrm>
            <a:off x="839788" y="2764977"/>
            <a:ext cx="2668725" cy="326351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1600"/>
              <a:buFont typeface="Arial"/>
              <a:buNone/>
              <a:defRPr sz="1600" b="0" i="0" u="none" strike="noStrike" cap="none">
                <a:solidFill>
                  <a:schemeClr val="lt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lajd tytułowy">
  <p:cSld name="Slajd tytułowy">
    <p:spTree>
      <p:nvGrpSpPr>
        <p:cNvPr id="1" name="Shape 59"/>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Slajd tytułowy" type="title">
  <p:cSld name="TITLE">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23"/>
          <p:cNvSpPr txBox="1">
            <a:spLocks noGrp="1"/>
          </p:cNvSpPr>
          <p:nvPr>
            <p:ph type="ctrTitle"/>
          </p:nvPr>
        </p:nvSpPr>
        <p:spPr>
          <a:xfrm>
            <a:off x="815225" y="1491351"/>
            <a:ext cx="10561550" cy="2544046"/>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Clr>
                <a:schemeClr val="dk1"/>
              </a:buClr>
              <a:buSzPts val="6000"/>
              <a:buFont typeface="Verdana"/>
              <a:buNone/>
              <a:defRPr sz="6000" b="1"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 name="Google Shape;13;p23"/>
          <p:cNvSpPr txBox="1">
            <a:spLocks noGrp="1"/>
          </p:cNvSpPr>
          <p:nvPr>
            <p:ph type="subTitle" idx="1"/>
          </p:nvPr>
        </p:nvSpPr>
        <p:spPr>
          <a:xfrm>
            <a:off x="815225" y="4384883"/>
            <a:ext cx="10561550" cy="1655762"/>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Verdana"/>
                <a:ea typeface="Verdana"/>
                <a:cs typeface="Verdana"/>
                <a:sym typeface="Verdana"/>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Nagłówek sekcji">
  <p:cSld name="1_Nagłówek sekcji">
    <p:bg>
      <p:bgPr>
        <a:blipFill>
          <a:blip r:embed="rId2">
            <a:alphaModFix/>
          </a:blip>
          <a:stretch>
            <a:fillRect/>
          </a:stretch>
        </a:blipFill>
        <a:effectLst/>
      </p:bgPr>
    </p:bg>
    <p:spTree>
      <p:nvGrpSpPr>
        <p:cNvPr id="1" name="Shape 14"/>
        <p:cNvGrpSpPr/>
        <p:nvPr/>
      </p:nvGrpSpPr>
      <p:grpSpPr>
        <a:xfrm>
          <a:off x="0" y="0"/>
          <a:ext cx="0" cy="0"/>
          <a:chOff x="0" y="0"/>
          <a:chExt cx="0" cy="0"/>
        </a:xfrm>
      </p:grpSpPr>
      <p:sp>
        <p:nvSpPr>
          <p:cNvPr id="15" name="Google Shape;15;p25"/>
          <p:cNvSpPr txBox="1">
            <a:spLocks noGrp="1"/>
          </p:cNvSpPr>
          <p:nvPr>
            <p:ph type="title"/>
          </p:nvPr>
        </p:nvSpPr>
        <p:spPr>
          <a:xfrm>
            <a:off x="831850" y="1499047"/>
            <a:ext cx="10515600" cy="652482"/>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000"/>
              <a:buFont typeface="Verdana"/>
              <a:buNone/>
              <a:defRPr sz="4000" b="1"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6" name="Google Shape;16;p25"/>
          <p:cNvSpPr txBox="1">
            <a:spLocks noGrp="1"/>
          </p:cNvSpPr>
          <p:nvPr>
            <p:ph type="body" idx="1"/>
          </p:nvPr>
        </p:nvSpPr>
        <p:spPr>
          <a:xfrm>
            <a:off x="831850" y="2710927"/>
            <a:ext cx="10515600" cy="3292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rgbClr val="888C99"/>
              </a:buClr>
              <a:buSzPts val="2000"/>
              <a:buFont typeface="Arial"/>
              <a:buNone/>
              <a:defRPr sz="2000" b="0" i="0" u="none" strike="noStrike" cap="none">
                <a:solidFill>
                  <a:srgbClr val="888C99"/>
                </a:solidFill>
                <a:latin typeface="Verdana"/>
                <a:ea typeface="Verdana"/>
                <a:cs typeface="Verdana"/>
                <a:sym typeface="Verdana"/>
              </a:defRPr>
            </a:lvl2pPr>
            <a:lvl3pPr marL="1371600" marR="0" lvl="2" indent="-228600" algn="l" rtl="0">
              <a:lnSpc>
                <a:spcPct val="90000"/>
              </a:lnSpc>
              <a:spcBef>
                <a:spcPts val="500"/>
              </a:spcBef>
              <a:spcAft>
                <a:spcPts val="0"/>
              </a:spcAft>
              <a:buClr>
                <a:srgbClr val="888C99"/>
              </a:buClr>
              <a:buSzPts val="1800"/>
              <a:buFont typeface="Arial"/>
              <a:buNone/>
              <a:defRPr sz="1800" b="0" i="0" u="none" strike="noStrike" cap="none">
                <a:solidFill>
                  <a:srgbClr val="888C99"/>
                </a:solidFill>
                <a:latin typeface="Verdana"/>
                <a:ea typeface="Verdana"/>
                <a:cs typeface="Verdana"/>
                <a:sym typeface="Verdana"/>
              </a:defRPr>
            </a:lvl3pPr>
            <a:lvl4pPr marL="1828800" marR="0" lvl="3"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Verdana"/>
                <a:ea typeface="Verdana"/>
                <a:cs typeface="Verdana"/>
                <a:sym typeface="Verdana"/>
              </a:defRPr>
            </a:lvl4pPr>
            <a:lvl5pPr marL="2286000" marR="0" lvl="4"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Verdana"/>
                <a:ea typeface="Verdana"/>
                <a:cs typeface="Verdana"/>
                <a:sym typeface="Verdana"/>
              </a:defRPr>
            </a:lvl5pPr>
            <a:lvl6pPr marL="2743200" marR="0" lvl="5"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6pPr>
            <a:lvl7pPr marL="3200400" marR="0" lvl="6"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7pPr>
            <a:lvl8pPr marL="3657600" marR="0" lvl="7"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8pPr>
            <a:lvl9pPr marL="4114800" marR="0" lvl="8"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usty" type="blank">
  <p:cSld name="BLANK">
    <p:spTree>
      <p:nvGrpSpPr>
        <p:cNvPr id="1" name="Shape 31"/>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wa elementy zawartości" type="twoObj">
  <p:cSld name="TWO_OBJECTS">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26"/>
          <p:cNvSpPr txBox="1">
            <a:spLocks noGrp="1"/>
          </p:cNvSpPr>
          <p:nvPr>
            <p:ph type="title"/>
          </p:nvPr>
        </p:nvSpPr>
        <p:spPr>
          <a:xfrm>
            <a:off x="815225" y="1491351"/>
            <a:ext cx="5121267" cy="9760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600"/>
              <a:buFont typeface="Verdana"/>
              <a:buNone/>
              <a:defRPr sz="3600" b="1"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26"/>
          <p:cNvSpPr txBox="1">
            <a:spLocks noGrp="1"/>
          </p:cNvSpPr>
          <p:nvPr>
            <p:ph type="body" idx="1"/>
          </p:nvPr>
        </p:nvSpPr>
        <p:spPr>
          <a:xfrm>
            <a:off x="838200" y="2816913"/>
            <a:ext cx="5098292" cy="320054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35" name="Google Shape;35;p26"/>
          <p:cNvSpPr txBox="1">
            <a:spLocks noGrp="1"/>
          </p:cNvSpPr>
          <p:nvPr>
            <p:ph type="body" idx="2"/>
          </p:nvPr>
        </p:nvSpPr>
        <p:spPr>
          <a:xfrm>
            <a:off x="6255508" y="1491351"/>
            <a:ext cx="5098292" cy="452610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Dwa elementy zawartości">
  <p:cSld name="2_Dwa elementy zawartości">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24"/>
          <p:cNvSpPr txBox="1">
            <a:spLocks noGrp="1"/>
          </p:cNvSpPr>
          <p:nvPr>
            <p:ph type="title"/>
          </p:nvPr>
        </p:nvSpPr>
        <p:spPr>
          <a:xfrm>
            <a:off x="815225" y="1491351"/>
            <a:ext cx="5121267" cy="9760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3600"/>
              <a:buFont typeface="Verdana"/>
              <a:buNone/>
              <a:defRPr sz="3600" b="1" i="0" u="none" strike="noStrike" cap="none">
                <a:solidFill>
                  <a:schemeClr val="lt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8" name="Google Shape;38;p24"/>
          <p:cNvSpPr txBox="1">
            <a:spLocks noGrp="1"/>
          </p:cNvSpPr>
          <p:nvPr>
            <p:ph type="body" idx="1"/>
          </p:nvPr>
        </p:nvSpPr>
        <p:spPr>
          <a:xfrm>
            <a:off x="838200" y="2816913"/>
            <a:ext cx="5098292" cy="320054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39" name="Google Shape;39;p24"/>
          <p:cNvSpPr txBox="1">
            <a:spLocks noGrp="1"/>
          </p:cNvSpPr>
          <p:nvPr>
            <p:ph type="body" idx="2"/>
          </p:nvPr>
        </p:nvSpPr>
        <p:spPr>
          <a:xfrm>
            <a:off x="6255508" y="1491351"/>
            <a:ext cx="5098292" cy="452610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Nagłówek sekcji" type="secHead">
  <p:cSld name="SECTION_HEADER">
    <p:bg>
      <p:bgPr>
        <a:blipFill>
          <a:blip r:embed="rId2">
            <a:alphaModFix/>
          </a:blip>
          <a:stretch>
            <a:fillRect/>
          </a:stretch>
        </a:blipFill>
        <a:effectLst/>
      </p:bgPr>
    </p:bg>
    <p:spTree>
      <p:nvGrpSpPr>
        <p:cNvPr id="1" name="Shape 40"/>
        <p:cNvGrpSpPr/>
        <p:nvPr/>
      </p:nvGrpSpPr>
      <p:grpSpPr>
        <a:xfrm>
          <a:off x="0" y="0"/>
          <a:ext cx="0" cy="0"/>
          <a:chOff x="0" y="0"/>
          <a:chExt cx="0" cy="0"/>
        </a:xfrm>
      </p:grpSpPr>
      <p:sp>
        <p:nvSpPr>
          <p:cNvPr id="41" name="Google Shape;41;p30"/>
          <p:cNvSpPr txBox="1">
            <a:spLocks noGrp="1"/>
          </p:cNvSpPr>
          <p:nvPr>
            <p:ph type="title"/>
          </p:nvPr>
        </p:nvSpPr>
        <p:spPr>
          <a:xfrm>
            <a:off x="831850" y="1499046"/>
            <a:ext cx="10515600" cy="346164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5400"/>
              <a:buFont typeface="Verdana"/>
              <a:buNone/>
              <a:defRPr sz="5400" b="1"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2" name="Google Shape;42;p30"/>
          <p:cNvSpPr txBox="1">
            <a:spLocks noGrp="1"/>
          </p:cNvSpPr>
          <p:nvPr>
            <p:ph type="body" idx="1"/>
          </p:nvPr>
        </p:nvSpPr>
        <p:spPr>
          <a:xfrm>
            <a:off x="831850" y="5317436"/>
            <a:ext cx="10515600" cy="685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rgbClr val="888C99"/>
              </a:buClr>
              <a:buSzPts val="2000"/>
              <a:buFont typeface="Arial"/>
              <a:buNone/>
              <a:defRPr sz="2000" b="0" i="0" u="none" strike="noStrike" cap="none">
                <a:solidFill>
                  <a:srgbClr val="888C99"/>
                </a:solidFill>
                <a:latin typeface="Verdana"/>
                <a:ea typeface="Verdana"/>
                <a:cs typeface="Verdana"/>
                <a:sym typeface="Verdana"/>
              </a:defRPr>
            </a:lvl2pPr>
            <a:lvl3pPr marL="1371600" marR="0" lvl="2" indent="-228600" algn="l" rtl="0">
              <a:lnSpc>
                <a:spcPct val="90000"/>
              </a:lnSpc>
              <a:spcBef>
                <a:spcPts val="500"/>
              </a:spcBef>
              <a:spcAft>
                <a:spcPts val="0"/>
              </a:spcAft>
              <a:buClr>
                <a:srgbClr val="888C99"/>
              </a:buClr>
              <a:buSzPts val="1800"/>
              <a:buFont typeface="Arial"/>
              <a:buNone/>
              <a:defRPr sz="1800" b="0" i="0" u="none" strike="noStrike" cap="none">
                <a:solidFill>
                  <a:srgbClr val="888C99"/>
                </a:solidFill>
                <a:latin typeface="Verdana"/>
                <a:ea typeface="Verdana"/>
                <a:cs typeface="Verdana"/>
                <a:sym typeface="Verdana"/>
              </a:defRPr>
            </a:lvl3pPr>
            <a:lvl4pPr marL="1828800" marR="0" lvl="3"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Verdana"/>
                <a:ea typeface="Verdana"/>
                <a:cs typeface="Verdana"/>
                <a:sym typeface="Verdana"/>
              </a:defRPr>
            </a:lvl4pPr>
            <a:lvl5pPr marL="2286000" marR="0" lvl="4"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Verdana"/>
                <a:ea typeface="Verdana"/>
                <a:cs typeface="Verdana"/>
                <a:sym typeface="Verdana"/>
              </a:defRPr>
            </a:lvl5pPr>
            <a:lvl6pPr marL="2743200" marR="0" lvl="5"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6pPr>
            <a:lvl7pPr marL="3200400" marR="0" lvl="6"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7pPr>
            <a:lvl8pPr marL="3657600" marR="0" lvl="7"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8pPr>
            <a:lvl9pPr marL="4114800" marR="0" lvl="8" indent="-228600" algn="l" rtl="0">
              <a:lnSpc>
                <a:spcPct val="90000"/>
              </a:lnSpc>
              <a:spcBef>
                <a:spcPts val="500"/>
              </a:spcBef>
              <a:spcAft>
                <a:spcPts val="0"/>
              </a:spcAft>
              <a:buClr>
                <a:srgbClr val="888C99"/>
              </a:buClr>
              <a:buSzPts val="1600"/>
              <a:buFont typeface="Arial"/>
              <a:buNone/>
              <a:defRPr sz="1600" b="0" i="0" u="none" strike="noStrike" cap="none">
                <a:solidFill>
                  <a:srgbClr val="888C99"/>
                </a:solidFill>
                <a:latin typeface="PT Sans"/>
                <a:ea typeface="PT Sans"/>
                <a:cs typeface="PT Sans"/>
                <a:sym typeface="PT Sans"/>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orównanie">
  <p:cSld name="Porównanie">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32"/>
          <p:cNvSpPr txBox="1">
            <a:spLocks noGrp="1"/>
          </p:cNvSpPr>
          <p:nvPr>
            <p:ph type="body" idx="1"/>
          </p:nvPr>
        </p:nvSpPr>
        <p:spPr>
          <a:xfrm>
            <a:off x="839788" y="2537169"/>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45" name="Google Shape;45;p32"/>
          <p:cNvSpPr txBox="1">
            <a:spLocks noGrp="1"/>
          </p:cNvSpPr>
          <p:nvPr>
            <p:ph type="body" idx="2"/>
          </p:nvPr>
        </p:nvSpPr>
        <p:spPr>
          <a:xfrm>
            <a:off x="6172200" y="2537169"/>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46" name="Google Shape;46;p32"/>
          <p:cNvSpPr txBox="1">
            <a:spLocks noGrp="1"/>
          </p:cNvSpPr>
          <p:nvPr>
            <p:ph type="title"/>
          </p:nvPr>
        </p:nvSpPr>
        <p:spPr>
          <a:xfrm>
            <a:off x="815225" y="1491352"/>
            <a:ext cx="10561550" cy="74399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4000"/>
              <a:buFont typeface="Verdana"/>
              <a:buNone/>
              <a:defRPr sz="4000" b="1" i="0" u="none" strike="noStrike" cap="none">
                <a:solidFill>
                  <a:schemeClr val="lt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7" name="Google Shape;47;p32"/>
          <p:cNvSpPr txBox="1">
            <a:spLocks noGrp="1"/>
          </p:cNvSpPr>
          <p:nvPr>
            <p:ph type="body" idx="3"/>
          </p:nvPr>
        </p:nvSpPr>
        <p:spPr>
          <a:xfrm>
            <a:off x="839788" y="3527770"/>
            <a:ext cx="5157787" cy="251522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48" name="Google Shape;48;p32"/>
          <p:cNvSpPr txBox="1">
            <a:spLocks noGrp="1"/>
          </p:cNvSpPr>
          <p:nvPr>
            <p:ph type="body" idx="4"/>
          </p:nvPr>
        </p:nvSpPr>
        <p:spPr>
          <a:xfrm>
            <a:off x="6172200" y="3527769"/>
            <a:ext cx="5183188" cy="251522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Porównanie">
  <p:cSld name="1_Porównanie">
    <p:bg>
      <p:bgPr>
        <a:blipFill>
          <a:blip r:embed="rId2">
            <a:alphaModFix/>
          </a:blip>
          <a:stretch>
            <a:fillRect/>
          </a:stretch>
        </a:blipFill>
        <a:effectLst/>
      </p:bgPr>
    </p:bg>
    <p:spTree>
      <p:nvGrpSpPr>
        <p:cNvPr id="1" name="Shape 49"/>
        <p:cNvGrpSpPr/>
        <p:nvPr/>
      </p:nvGrpSpPr>
      <p:grpSpPr>
        <a:xfrm>
          <a:off x="0" y="0"/>
          <a:ext cx="0" cy="0"/>
          <a:chOff x="0" y="0"/>
          <a:chExt cx="0" cy="0"/>
        </a:xfrm>
      </p:grpSpPr>
      <p:sp>
        <p:nvSpPr>
          <p:cNvPr id="50" name="Google Shape;50;p33"/>
          <p:cNvSpPr txBox="1">
            <a:spLocks noGrp="1"/>
          </p:cNvSpPr>
          <p:nvPr>
            <p:ph type="body" idx="1"/>
          </p:nvPr>
        </p:nvSpPr>
        <p:spPr>
          <a:xfrm>
            <a:off x="839788" y="2537169"/>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51" name="Google Shape;51;p33"/>
          <p:cNvSpPr txBox="1">
            <a:spLocks noGrp="1"/>
          </p:cNvSpPr>
          <p:nvPr>
            <p:ph type="body" idx="2"/>
          </p:nvPr>
        </p:nvSpPr>
        <p:spPr>
          <a:xfrm>
            <a:off x="6172200" y="2537169"/>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Verdana"/>
                <a:ea typeface="Verdana"/>
                <a:cs typeface="Verdana"/>
                <a:sym typeface="Verdana"/>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PT Sans"/>
                <a:ea typeface="PT Sans"/>
                <a:cs typeface="PT Sans"/>
                <a:sym typeface="PT Sans"/>
              </a:defRPr>
            </a:lvl9pPr>
          </a:lstStyle>
          <a:p>
            <a:endParaRPr/>
          </a:p>
        </p:txBody>
      </p:sp>
      <p:sp>
        <p:nvSpPr>
          <p:cNvPr id="52" name="Google Shape;52;p33"/>
          <p:cNvSpPr txBox="1">
            <a:spLocks noGrp="1"/>
          </p:cNvSpPr>
          <p:nvPr>
            <p:ph type="title"/>
          </p:nvPr>
        </p:nvSpPr>
        <p:spPr>
          <a:xfrm>
            <a:off x="815225" y="1491352"/>
            <a:ext cx="10561550" cy="74399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000"/>
              <a:buFont typeface="Verdana"/>
              <a:buNone/>
              <a:defRPr sz="4000" b="1"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3" name="Google Shape;53;p33"/>
          <p:cNvSpPr txBox="1">
            <a:spLocks noGrp="1"/>
          </p:cNvSpPr>
          <p:nvPr>
            <p:ph type="body" idx="3"/>
          </p:nvPr>
        </p:nvSpPr>
        <p:spPr>
          <a:xfrm>
            <a:off x="839788" y="3527770"/>
            <a:ext cx="5157787" cy="251522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
        <p:nvSpPr>
          <p:cNvPr id="54" name="Google Shape;54;p33"/>
          <p:cNvSpPr txBox="1">
            <a:spLocks noGrp="1"/>
          </p:cNvSpPr>
          <p:nvPr>
            <p:ph type="body" idx="4"/>
          </p:nvPr>
        </p:nvSpPr>
        <p:spPr>
          <a:xfrm>
            <a:off x="6172200" y="3527769"/>
            <a:ext cx="5183188" cy="251522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ans"/>
                <a:ea typeface="PT Sans"/>
                <a:cs typeface="PT Sans"/>
                <a:sym typeface="PT Sans"/>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spd="med">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etuc.org/en/framework-agreement-harassment-and-violence-work"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youtube.com/watch?v=YwBZnVmUuDQ&amp;t=2s"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DA643FA-37E4-A49D-375F-AC1B0EBA7AE7}"/>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C97C2BE0-2CD3-DAF5-9F26-EF1862E443C8}"/>
              </a:ext>
            </a:extLst>
          </p:cNvPr>
          <p:cNvSpPr>
            <a:spLocks noGrp="1"/>
          </p:cNvSpPr>
          <p:nvPr>
            <p:ph type="body" idx="1"/>
          </p:nvPr>
        </p:nvSpPr>
        <p:spPr/>
        <p:txBody>
          <a:bodyPr/>
          <a:lstStyle/>
          <a:p>
            <a:pPr algn="just"/>
            <a:r>
              <a:rPr lang="en-US" dirty="0"/>
              <a:t>Harassment at work needs to be examined from the point of view of upholding the requirement of equal treatment. The most common form is an offensive and toxic environment created by the employer or the person exercising the employer's authority, with the express purpose of diminishing the human dignity of the employee</a:t>
            </a:r>
            <a:endParaRPr lang="hu-HU" dirty="0"/>
          </a:p>
        </p:txBody>
      </p:sp>
    </p:spTree>
    <p:extLst>
      <p:ext uri="{BB962C8B-B14F-4D97-AF65-F5344CB8AC3E}">
        <p14:creationId xmlns:p14="http://schemas.microsoft.com/office/powerpoint/2010/main" val="1844976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A96B733-7CAF-9B3D-44E8-EDA7A925947E}"/>
              </a:ext>
            </a:extLst>
          </p:cNvPr>
          <p:cNvSpPr>
            <a:spLocks noGrp="1"/>
          </p:cNvSpPr>
          <p:nvPr>
            <p:ph type="ctrTitle"/>
          </p:nvPr>
        </p:nvSpPr>
        <p:spPr/>
        <p:txBody>
          <a:bodyPr/>
          <a:lstStyle/>
          <a:p>
            <a:r>
              <a:rPr lang="hu-HU" dirty="0" err="1"/>
              <a:t>Mobbing</a:t>
            </a:r>
            <a:endParaRPr lang="hu-HU" dirty="0"/>
          </a:p>
        </p:txBody>
      </p:sp>
      <p:sp>
        <p:nvSpPr>
          <p:cNvPr id="3" name="Alcím 2">
            <a:extLst>
              <a:ext uri="{FF2B5EF4-FFF2-40B4-BE49-F238E27FC236}">
                <a16:creationId xmlns:a16="http://schemas.microsoft.com/office/drawing/2014/main" id="{953A1746-DB99-88CC-20BA-05E26D768418}"/>
              </a:ext>
            </a:extLst>
          </p:cNvPr>
          <p:cNvSpPr>
            <a:spLocks noGrp="1"/>
          </p:cNvSpPr>
          <p:nvPr>
            <p:ph type="subTitle" idx="1"/>
          </p:nvPr>
        </p:nvSpPr>
        <p:spPr/>
        <p:txBody>
          <a:bodyPr/>
          <a:lstStyle/>
          <a:p>
            <a:endParaRPr lang="hu-HU"/>
          </a:p>
        </p:txBody>
      </p:sp>
    </p:spTree>
    <p:extLst>
      <p:ext uri="{BB962C8B-B14F-4D97-AF65-F5344CB8AC3E}">
        <p14:creationId xmlns:p14="http://schemas.microsoft.com/office/powerpoint/2010/main" val="3800164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8055DC0-DC1B-9B87-A6BD-6736070C2916}"/>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8A8CA8DF-9F7D-3FC7-9B04-238E401D03CD}"/>
              </a:ext>
            </a:extLst>
          </p:cNvPr>
          <p:cNvSpPr>
            <a:spLocks noGrp="1"/>
          </p:cNvSpPr>
          <p:nvPr>
            <p:ph type="body" idx="1"/>
          </p:nvPr>
        </p:nvSpPr>
        <p:spPr/>
        <p:txBody>
          <a:bodyPr/>
          <a:lstStyle/>
          <a:p>
            <a:pPr algn="just"/>
            <a:r>
              <a:rPr lang="en-US" dirty="0"/>
              <a:t>The first step in mobbing is most often to restrict communication</a:t>
            </a:r>
            <a:endParaRPr lang="hu-HU" dirty="0"/>
          </a:p>
          <a:p>
            <a:pPr algn="just"/>
            <a:r>
              <a:rPr lang="en-US" dirty="0"/>
              <a:t>And the next step is to prevent social contact</a:t>
            </a:r>
            <a:endParaRPr lang="hu-HU" dirty="0"/>
          </a:p>
          <a:p>
            <a:pPr algn="just"/>
            <a:r>
              <a:rPr lang="en-US" dirty="0"/>
              <a:t>This process can go as far as public humiliation.</a:t>
            </a:r>
            <a:endParaRPr lang="hu-HU" dirty="0"/>
          </a:p>
        </p:txBody>
      </p:sp>
    </p:spTree>
    <p:extLst>
      <p:ext uri="{BB962C8B-B14F-4D97-AF65-F5344CB8AC3E}">
        <p14:creationId xmlns:p14="http://schemas.microsoft.com/office/powerpoint/2010/main" val="3526851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A0238454-977A-8D15-1DC0-E6ED18276E7C}"/>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91EAFF89-932C-05EC-C6DA-3BABDE43344D}"/>
              </a:ext>
            </a:extLst>
          </p:cNvPr>
          <p:cNvSpPr>
            <a:spLocks noGrp="1"/>
          </p:cNvSpPr>
          <p:nvPr>
            <p:ph type="body" idx="1"/>
          </p:nvPr>
        </p:nvSpPr>
        <p:spPr/>
        <p:txBody>
          <a:bodyPr/>
          <a:lstStyle/>
          <a:p>
            <a:pPr algn="just"/>
            <a:r>
              <a:rPr lang="en-US" dirty="0"/>
              <a:t>Mobbing is nothing more than a passionate, collective</a:t>
            </a:r>
            <a:r>
              <a:rPr lang="hu-HU" dirty="0"/>
              <a:t>,</a:t>
            </a:r>
            <a:r>
              <a:rPr lang="en-US" dirty="0"/>
              <a:t> or individual campaign by a co-worker or a manager (or a group of managers and co-workers) to exclude, punish</a:t>
            </a:r>
            <a:r>
              <a:rPr lang="hu-HU" dirty="0"/>
              <a:t>,</a:t>
            </a:r>
            <a:r>
              <a:rPr lang="en-US" dirty="0"/>
              <a:t> or humiliate a targeted employee. Most often initiated by a person in a position of power or influence, it is a coercive </a:t>
            </a:r>
            <a:r>
              <a:rPr lang="hu-HU" dirty="0" err="1"/>
              <a:t>behavior</a:t>
            </a:r>
            <a:r>
              <a:rPr lang="en-US" dirty="0"/>
              <a:t> to crush and destroy the targeted victim.</a:t>
            </a:r>
            <a:endParaRPr lang="hu-HU" dirty="0"/>
          </a:p>
        </p:txBody>
      </p:sp>
    </p:spTree>
    <p:extLst>
      <p:ext uri="{BB962C8B-B14F-4D97-AF65-F5344CB8AC3E}">
        <p14:creationId xmlns:p14="http://schemas.microsoft.com/office/powerpoint/2010/main" val="3852375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26CF0E6-B1C1-7F2D-1F11-9E23F738792E}"/>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2F18501A-BF40-B5BE-9047-8D0A3AD4EE9A}"/>
              </a:ext>
            </a:extLst>
          </p:cNvPr>
          <p:cNvSpPr>
            <a:spLocks noGrp="1"/>
          </p:cNvSpPr>
          <p:nvPr>
            <p:ph type="body" idx="1"/>
          </p:nvPr>
        </p:nvSpPr>
        <p:spPr/>
        <p:txBody>
          <a:bodyPr/>
          <a:lstStyle/>
          <a:p>
            <a:pPr algn="just"/>
            <a:r>
              <a:rPr lang="en-US" dirty="0"/>
              <a:t>Mobbing has many consequences for the employee. Psychiatric injury is only one of the possible harmful consequences of mobbing on the employee's side. Research supports that there can be fatal consequences of mobbing as a consequence of cardiovascular disease.</a:t>
            </a:r>
            <a:endParaRPr lang="hu-HU" dirty="0"/>
          </a:p>
        </p:txBody>
      </p:sp>
    </p:spTree>
    <p:extLst>
      <p:ext uri="{BB962C8B-B14F-4D97-AF65-F5344CB8AC3E}">
        <p14:creationId xmlns:p14="http://schemas.microsoft.com/office/powerpoint/2010/main" val="3662653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605DBBD-63B5-A273-3179-E779C88DFA54}"/>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A7416A3B-9ACF-89E7-A37E-F5A8DA902FB5}"/>
              </a:ext>
            </a:extLst>
          </p:cNvPr>
          <p:cNvSpPr>
            <a:spLocks noGrp="1"/>
          </p:cNvSpPr>
          <p:nvPr>
            <p:ph type="body" idx="1"/>
          </p:nvPr>
        </p:nvSpPr>
        <p:spPr/>
        <p:txBody>
          <a:bodyPr/>
          <a:lstStyle/>
          <a:p>
            <a:pPr algn="just"/>
            <a:r>
              <a:rPr lang="en-US" sz="2000" dirty="0"/>
              <a:t>On the employer's side, there are more likely to be economic consequences. Conflicts within the work </a:t>
            </a:r>
            <a:r>
              <a:rPr lang="en-US" sz="2000" dirty="0" err="1"/>
              <a:t>organisation</a:t>
            </a:r>
            <a:r>
              <a:rPr lang="en-US" sz="2000" dirty="0"/>
              <a:t> </a:t>
            </a:r>
            <a:r>
              <a:rPr lang="hu-HU" sz="2000" dirty="0" err="1"/>
              <a:t>hurt</a:t>
            </a:r>
            <a:r>
              <a:rPr lang="en-US" sz="2000" dirty="0"/>
              <a:t> the profitability and economic performance of companies, reflected in reduced efficiency, reduced productivity due to employee confusion and loss of concentration, lack of trust in the employer, and a general sense of insecurity. There are increased problems of cooperation, which can increase turnover, which is also costly for the employer. Last but not least, victims of mobbing are more likely to be subject to medical care and psychotherapeutic treatment, which usually results in sick leave</a:t>
            </a:r>
            <a:endParaRPr lang="hu-HU" sz="2000" dirty="0"/>
          </a:p>
        </p:txBody>
      </p:sp>
    </p:spTree>
    <p:extLst>
      <p:ext uri="{BB962C8B-B14F-4D97-AF65-F5344CB8AC3E}">
        <p14:creationId xmlns:p14="http://schemas.microsoft.com/office/powerpoint/2010/main" val="3268983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5909329-93BB-8104-AE72-2C7948639C3F}"/>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A794AE56-BB73-4D43-C6CF-98E612966681}"/>
              </a:ext>
            </a:extLst>
          </p:cNvPr>
          <p:cNvSpPr>
            <a:spLocks noGrp="1"/>
          </p:cNvSpPr>
          <p:nvPr>
            <p:ph type="body" idx="1"/>
          </p:nvPr>
        </p:nvSpPr>
        <p:spPr/>
        <p:txBody>
          <a:bodyPr/>
          <a:lstStyle/>
          <a:p>
            <a:r>
              <a:rPr lang="hu-HU" dirty="0"/>
              <a:t>- National </a:t>
            </a:r>
            <a:r>
              <a:rPr lang="hu-HU" dirty="0" err="1"/>
              <a:t>legal</a:t>
            </a:r>
            <a:r>
              <a:rPr lang="hu-HU" dirty="0"/>
              <a:t> </a:t>
            </a:r>
            <a:r>
              <a:rPr lang="hu-HU" dirty="0" err="1"/>
              <a:t>tools</a:t>
            </a:r>
            <a:endParaRPr lang="hu-HU" dirty="0"/>
          </a:p>
          <a:p>
            <a:r>
              <a:rPr lang="hu-HU" dirty="0"/>
              <a:t>- </a:t>
            </a:r>
            <a:r>
              <a:rPr lang="en-US" dirty="0"/>
              <a:t>Treaty on the Functioning of the European Union</a:t>
            </a:r>
            <a:r>
              <a:rPr lang="hu-HU" dirty="0"/>
              <a:t> § 153.</a:t>
            </a:r>
          </a:p>
          <a:p>
            <a:r>
              <a:rPr lang="hu-HU" dirty="0"/>
              <a:t>- 2000/43 EC </a:t>
            </a:r>
            <a:r>
              <a:rPr lang="hu-HU" dirty="0" err="1"/>
              <a:t>directive</a:t>
            </a:r>
            <a:endParaRPr lang="hu-HU" dirty="0"/>
          </a:p>
          <a:p>
            <a:r>
              <a:rPr lang="hu-HU" dirty="0"/>
              <a:t>- 200/78 EC </a:t>
            </a:r>
            <a:r>
              <a:rPr lang="hu-HU" dirty="0" err="1"/>
              <a:t>directive</a:t>
            </a:r>
            <a:endParaRPr lang="hu-HU" dirty="0"/>
          </a:p>
        </p:txBody>
      </p:sp>
    </p:spTree>
    <p:extLst>
      <p:ext uri="{BB962C8B-B14F-4D97-AF65-F5344CB8AC3E}">
        <p14:creationId xmlns:p14="http://schemas.microsoft.com/office/powerpoint/2010/main" val="2965193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3644084-4EBA-15CE-F5D6-801E764EB90B}"/>
              </a:ext>
            </a:extLst>
          </p:cNvPr>
          <p:cNvSpPr>
            <a:spLocks noGrp="1"/>
          </p:cNvSpPr>
          <p:nvPr>
            <p:ph type="title"/>
          </p:nvPr>
        </p:nvSpPr>
        <p:spPr/>
        <p:txBody>
          <a:bodyPr/>
          <a:lstStyle/>
          <a:p>
            <a:r>
              <a:rPr lang="en-US" dirty="0"/>
              <a:t>Framework agreement on harassment and violence at work</a:t>
            </a:r>
            <a:endParaRPr lang="hu-HU" dirty="0"/>
          </a:p>
        </p:txBody>
      </p:sp>
      <p:sp>
        <p:nvSpPr>
          <p:cNvPr id="3" name="Szöveg helye 2">
            <a:extLst>
              <a:ext uri="{FF2B5EF4-FFF2-40B4-BE49-F238E27FC236}">
                <a16:creationId xmlns:a16="http://schemas.microsoft.com/office/drawing/2014/main" id="{33ADC0D1-BCDF-5F53-5C2A-6A80EFE5C900}"/>
              </a:ext>
            </a:extLst>
          </p:cNvPr>
          <p:cNvSpPr>
            <a:spLocks noGrp="1"/>
          </p:cNvSpPr>
          <p:nvPr>
            <p:ph type="body" idx="1"/>
          </p:nvPr>
        </p:nvSpPr>
        <p:spPr/>
        <p:txBody>
          <a:bodyPr/>
          <a:lstStyle/>
          <a:p>
            <a:pPr algn="just"/>
            <a:r>
              <a:rPr lang="hu-HU" dirty="0"/>
              <a:t>. </a:t>
            </a:r>
            <a:r>
              <a:rPr lang="en-US" dirty="0"/>
              <a:t>Clause 3 of the agreement defines harassment as "harassment occurs when one or more employees or managers are repeatedly and intentionally insulted, threatened</a:t>
            </a:r>
            <a:r>
              <a:rPr lang="hu-HU" dirty="0"/>
              <a:t>,</a:t>
            </a:r>
            <a:r>
              <a:rPr lang="en-US" dirty="0"/>
              <a:t> and/or humiliated in a work-related situation." The agreement also states that "harassment and violence may be caused by one or more managers or workers with the purpose or intent to violate the dignity of the manager or worker, affecting his or her health and/or creating a hostile working environment</a:t>
            </a:r>
            <a:endParaRPr lang="hu-HU" dirty="0"/>
          </a:p>
        </p:txBody>
      </p:sp>
    </p:spTree>
    <p:extLst>
      <p:ext uri="{BB962C8B-B14F-4D97-AF65-F5344CB8AC3E}">
        <p14:creationId xmlns:p14="http://schemas.microsoft.com/office/powerpoint/2010/main" val="220617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7F827AD-74C0-7DC1-E3EB-D699415372B5}"/>
              </a:ext>
            </a:extLst>
          </p:cNvPr>
          <p:cNvSpPr>
            <a:spLocks noGrp="1"/>
          </p:cNvSpPr>
          <p:nvPr>
            <p:ph type="ctrTitle"/>
          </p:nvPr>
        </p:nvSpPr>
        <p:spPr/>
        <p:txBody>
          <a:bodyPr/>
          <a:lstStyle/>
          <a:p>
            <a:r>
              <a:rPr lang="hu-HU" dirty="0" err="1"/>
              <a:t>Cyberbullying</a:t>
            </a:r>
            <a:endParaRPr lang="hu-HU" dirty="0"/>
          </a:p>
        </p:txBody>
      </p:sp>
      <p:sp>
        <p:nvSpPr>
          <p:cNvPr id="3" name="Alcím 2">
            <a:extLst>
              <a:ext uri="{FF2B5EF4-FFF2-40B4-BE49-F238E27FC236}">
                <a16:creationId xmlns:a16="http://schemas.microsoft.com/office/drawing/2014/main" id="{13CD1C2A-0602-B711-AFA5-2458F1A7D11A}"/>
              </a:ext>
            </a:extLst>
          </p:cNvPr>
          <p:cNvSpPr>
            <a:spLocks noGrp="1"/>
          </p:cNvSpPr>
          <p:nvPr>
            <p:ph type="subTitle" idx="1"/>
          </p:nvPr>
        </p:nvSpPr>
        <p:spPr/>
        <p:txBody>
          <a:bodyPr/>
          <a:lstStyle/>
          <a:p>
            <a:endParaRPr lang="hu-HU" dirty="0"/>
          </a:p>
        </p:txBody>
      </p:sp>
    </p:spTree>
    <p:extLst>
      <p:ext uri="{BB962C8B-B14F-4D97-AF65-F5344CB8AC3E}">
        <p14:creationId xmlns:p14="http://schemas.microsoft.com/office/powerpoint/2010/main" val="1673840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92DF51A-33BC-43B3-C113-06FED4992A0C}"/>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7C7AE5FE-B07C-568C-7810-353EF9A1B3E0}"/>
              </a:ext>
            </a:extLst>
          </p:cNvPr>
          <p:cNvSpPr>
            <a:spLocks noGrp="1"/>
          </p:cNvSpPr>
          <p:nvPr>
            <p:ph type="body" idx="1"/>
          </p:nvPr>
        </p:nvSpPr>
        <p:spPr/>
        <p:txBody>
          <a:bodyPr/>
          <a:lstStyle/>
          <a:p>
            <a:pPr algn="just"/>
            <a:r>
              <a:rPr lang="en-US" sz="2000" dirty="0"/>
              <a:t>The online space of mobbing Safety, as we will discuss later, is also a mental guarantee for the employee. This is threatened by online mobbing, or cyberbullying, in which an employee is bullied or harassed online by an employer, a colleague or even another employee assigned to the employee. There are traditional ways to combat this in the office environment, but with the rise of online working, cyberbullying, a new form of mobbing, is a challenge for employees.</a:t>
            </a:r>
            <a:endParaRPr lang="hu-HU" dirty="0"/>
          </a:p>
        </p:txBody>
      </p:sp>
    </p:spTree>
    <p:extLst>
      <p:ext uri="{BB962C8B-B14F-4D97-AF65-F5344CB8AC3E}">
        <p14:creationId xmlns:p14="http://schemas.microsoft.com/office/powerpoint/2010/main" val="683221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2"/>
          <p:cNvSpPr txBox="1">
            <a:spLocks noGrp="1"/>
          </p:cNvSpPr>
          <p:nvPr>
            <p:ph type="ctrTitle"/>
          </p:nvPr>
        </p:nvSpPr>
        <p:spPr>
          <a:xfrm>
            <a:off x="815225" y="1491351"/>
            <a:ext cx="10561550" cy="2405735"/>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6000"/>
              <a:buFont typeface="Verdana"/>
              <a:buNone/>
            </a:pPr>
            <a:r>
              <a:rPr lang="en-GB" sz="4800" i="1" dirty="0">
                <a:effectLst/>
                <a:latin typeface="Calibri" panose="020F0502020204030204" pitchFamily="34" charset="0"/>
                <a:ea typeface="Calibri" panose="020F0502020204030204" pitchFamily="34" charset="0"/>
              </a:rPr>
              <a:t>Legal aspects of (in)equality in employment – Mobbing and </a:t>
            </a:r>
            <a:r>
              <a:rPr lang="hu-HU" sz="4800" i="1" dirty="0" err="1">
                <a:effectLst/>
                <a:latin typeface="Calibri" panose="020F0502020204030204" pitchFamily="34" charset="0"/>
                <a:ea typeface="Calibri" panose="020F0502020204030204" pitchFamily="34" charset="0"/>
              </a:rPr>
              <a:t>cyber-bullying</a:t>
            </a:r>
            <a:r>
              <a:rPr lang="en-GB" sz="4800" i="1" dirty="0">
                <a:effectLst/>
                <a:latin typeface="Calibri" panose="020F0502020204030204" pitchFamily="34" charset="0"/>
                <a:ea typeface="Calibri" panose="020F0502020204030204" pitchFamily="34" charset="0"/>
              </a:rPr>
              <a:t> at work</a:t>
            </a:r>
            <a:endParaRPr sz="4800" dirty="0"/>
          </a:p>
        </p:txBody>
      </p:sp>
      <p:sp>
        <p:nvSpPr>
          <p:cNvPr id="69" name="Google Shape;69;p2"/>
          <p:cNvSpPr txBox="1">
            <a:spLocks noGrp="1"/>
          </p:cNvSpPr>
          <p:nvPr>
            <p:ph type="subTitle" idx="1"/>
          </p:nvPr>
        </p:nvSpPr>
        <p:spPr>
          <a:xfrm>
            <a:off x="815225" y="4221596"/>
            <a:ext cx="10561550" cy="2255403"/>
          </a:xfrm>
          <a:prstGeom prst="rect">
            <a:avLst/>
          </a:prstGeom>
          <a:noFill/>
          <a:ln>
            <a:noFill/>
          </a:ln>
        </p:spPr>
        <p:txBody>
          <a:bodyPr spcFirstLastPara="1" wrap="square" lIns="91425" tIns="45700" rIns="91425" bIns="45700" anchor="t" anchorCtr="0">
            <a:noAutofit/>
          </a:bodyPr>
          <a:lstStyle/>
          <a:p>
            <a:pPr marL="342900" marR="0" lvl="0" indent="-342900" algn="ctr" rtl="0">
              <a:lnSpc>
                <a:spcPct val="90000"/>
              </a:lnSpc>
              <a:spcBef>
                <a:spcPts val="1000"/>
              </a:spcBef>
              <a:spcAft>
                <a:spcPts val="0"/>
              </a:spcAft>
              <a:buClr>
                <a:schemeClr val="dk1"/>
              </a:buClr>
              <a:buSzPts val="2400"/>
              <a:buFont typeface="Arial"/>
              <a:buNone/>
            </a:pPr>
            <a:r>
              <a:rPr lang="hu-HU" dirty="0"/>
              <a:t>Gábor Mélypataki PhD </a:t>
            </a:r>
            <a:r>
              <a:rPr lang="hu-HU" dirty="0" err="1"/>
              <a:t>Associate</a:t>
            </a:r>
            <a:r>
              <a:rPr lang="hu-HU" dirty="0"/>
              <a:t> Professor</a:t>
            </a:r>
          </a:p>
          <a:p>
            <a:pPr marL="342900" marR="0" lvl="0" indent="-342900" algn="ctr" rtl="0">
              <a:lnSpc>
                <a:spcPct val="90000"/>
              </a:lnSpc>
              <a:spcBef>
                <a:spcPts val="1000"/>
              </a:spcBef>
              <a:spcAft>
                <a:spcPts val="0"/>
              </a:spcAft>
              <a:buClr>
                <a:schemeClr val="dk1"/>
              </a:buClr>
              <a:buSzPts val="2400"/>
              <a:buFont typeface="Arial"/>
              <a:buNone/>
            </a:pPr>
            <a:r>
              <a:rPr lang="hu-HU" dirty="0"/>
              <a:t>Bernadett Solymosi-Szekeres PhD </a:t>
            </a:r>
            <a:r>
              <a:rPr lang="hu-HU" dirty="0" err="1"/>
              <a:t>Assistant</a:t>
            </a:r>
            <a:r>
              <a:rPr lang="hu-HU" dirty="0"/>
              <a:t> Professor</a:t>
            </a:r>
          </a:p>
          <a:p>
            <a:pPr marL="342900" marR="0" lvl="0" indent="-342900" algn="ctr" rtl="0">
              <a:lnSpc>
                <a:spcPct val="90000"/>
              </a:lnSpc>
              <a:spcBef>
                <a:spcPts val="1000"/>
              </a:spcBef>
              <a:spcAft>
                <a:spcPts val="0"/>
              </a:spcAft>
              <a:buClr>
                <a:schemeClr val="dk1"/>
              </a:buClr>
              <a:buSzPts val="2400"/>
              <a:buFont typeface="Arial"/>
              <a:buNone/>
            </a:pPr>
            <a:r>
              <a:rPr lang="hu-HU" dirty="0"/>
              <a:t>Zsófia </a:t>
            </a:r>
            <a:r>
              <a:rPr lang="hu-HU" dirty="0" err="1"/>
              <a:t>Riczu</a:t>
            </a:r>
            <a:r>
              <a:rPr lang="hu-HU" dirty="0"/>
              <a:t> PhD </a:t>
            </a:r>
            <a:r>
              <a:rPr lang="hu-HU" dirty="0" err="1"/>
              <a:t>Student</a:t>
            </a:r>
            <a:endParaRPr dirty="0"/>
          </a:p>
          <a:p>
            <a:pPr marL="342900" marR="0" lvl="0" indent="-342900" algn="ctr" rtl="0">
              <a:lnSpc>
                <a:spcPct val="90000"/>
              </a:lnSpc>
              <a:spcBef>
                <a:spcPts val="1000"/>
              </a:spcBef>
              <a:spcAft>
                <a:spcPts val="0"/>
              </a:spcAft>
              <a:buClr>
                <a:schemeClr val="dk1"/>
              </a:buClr>
              <a:buSzPts val="2400"/>
              <a:buFont typeface="Arial"/>
              <a:buNone/>
            </a:pPr>
            <a:r>
              <a:rPr lang="hu-HU" dirty="0"/>
              <a:t>University of Miskolc (Hungary)</a:t>
            </a:r>
            <a:endParaRPr dirty="0"/>
          </a:p>
          <a:p>
            <a:pPr marL="342900" marR="0" lvl="0" indent="-342900" algn="ctr" rtl="0">
              <a:lnSpc>
                <a:spcPct val="90000"/>
              </a:lnSpc>
              <a:spcBef>
                <a:spcPts val="1000"/>
              </a:spcBef>
              <a:spcAft>
                <a:spcPts val="0"/>
              </a:spcAft>
              <a:buClr>
                <a:schemeClr val="dk1"/>
              </a:buClr>
              <a:buSzPts val="2400"/>
              <a:buFont typeface="Arial"/>
              <a:buNone/>
            </a:pPr>
            <a:r>
              <a:rPr lang="en-US" sz="1600" dirty="0"/>
              <a:t>2023</a:t>
            </a:r>
            <a:endParaRPr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D880997-51C3-270A-1B3F-43356CE511E1}"/>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F8CBF94D-82B3-5441-A1C6-D688695015FC}"/>
              </a:ext>
            </a:extLst>
          </p:cNvPr>
          <p:cNvSpPr>
            <a:spLocks noGrp="1"/>
          </p:cNvSpPr>
          <p:nvPr>
            <p:ph type="body" idx="1"/>
          </p:nvPr>
        </p:nvSpPr>
        <p:spPr/>
        <p:txBody>
          <a:bodyPr/>
          <a:lstStyle/>
          <a:p>
            <a:pPr algn="just"/>
            <a:r>
              <a:rPr lang="hu-HU" dirty="0"/>
              <a:t>A </a:t>
            </a:r>
            <a:r>
              <a:rPr lang="hu-HU" dirty="0" err="1"/>
              <a:t>cyberbullying</a:t>
            </a:r>
            <a:r>
              <a:rPr lang="hu-HU" dirty="0"/>
              <a:t> több megvalósulási formát ölthet a munkahelyen és az kapcsolódik az egyenlő bánásmód kérdéséhez. A hibrid működtetésben a távolról végzett munka előnyös is lehet a munkavállalónak, így azt jutalomként is felfoghatja, de hátrányos is, hiszen előfordulhat, hogy a munkáltatóval való személyes kontaktus elősegíti a munkavállaló karrierjét. Ilyenkor az irodában való munka elrendelése az adott munkavállaló számára a karrierje építését jelentheti.</a:t>
            </a:r>
          </a:p>
          <a:p>
            <a:endParaRPr lang="hu-HU" dirty="0"/>
          </a:p>
        </p:txBody>
      </p:sp>
    </p:spTree>
    <p:extLst>
      <p:ext uri="{BB962C8B-B14F-4D97-AF65-F5344CB8AC3E}">
        <p14:creationId xmlns:p14="http://schemas.microsoft.com/office/powerpoint/2010/main" val="2695058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23e52c82d5e_0_490"/>
          <p:cNvSpPr txBox="1">
            <a:spLocks noGrp="1"/>
          </p:cNvSpPr>
          <p:nvPr>
            <p:ph type="title"/>
          </p:nvPr>
        </p:nvSpPr>
        <p:spPr>
          <a:xfrm>
            <a:off x="831850" y="1499047"/>
            <a:ext cx="10515600" cy="652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4000"/>
              <a:buNone/>
            </a:pPr>
            <a:r>
              <a:rPr lang="en-US"/>
              <a:t>Resources</a:t>
            </a:r>
            <a:endParaRPr/>
          </a:p>
        </p:txBody>
      </p:sp>
      <p:sp>
        <p:nvSpPr>
          <p:cNvPr id="321" name="Google Shape;321;g23e52c82d5e_0_490"/>
          <p:cNvSpPr txBox="1">
            <a:spLocks noGrp="1"/>
          </p:cNvSpPr>
          <p:nvPr>
            <p:ph type="body" idx="1"/>
          </p:nvPr>
        </p:nvSpPr>
        <p:spPr>
          <a:xfrm>
            <a:off x="831850" y="2558527"/>
            <a:ext cx="10515600" cy="3292200"/>
          </a:xfrm>
          <a:prstGeom prst="rect">
            <a:avLst/>
          </a:prstGeom>
          <a:noFill/>
          <a:ln>
            <a:noFill/>
          </a:ln>
        </p:spPr>
        <p:txBody>
          <a:bodyPr spcFirstLastPara="1" wrap="square" lIns="91425" tIns="45700" rIns="91425" bIns="45700" anchor="t" anchorCtr="0">
            <a:noAutofit/>
          </a:bodyPr>
          <a:lstStyle/>
          <a:p>
            <a:pPr indent="-381000">
              <a:buFont typeface="Arial"/>
              <a:buChar char="●"/>
            </a:pPr>
            <a:r>
              <a:rPr lang="hu-HU" sz="2000" dirty="0"/>
              <a:t>Keretmegállapodás a munkahelyi zaklatásról és erőszakról </a:t>
            </a:r>
            <a:r>
              <a:rPr lang="hu-HU" sz="2000" dirty="0">
                <a:hlinkClick r:id="rId3"/>
              </a:rPr>
              <a:t>https://www.etuc.org/en/framework-agreement-harassment-and-violence-work</a:t>
            </a:r>
            <a:endParaRPr lang="hu-HU" sz="2000" dirty="0"/>
          </a:p>
          <a:p>
            <a:pPr marL="457200" lvl="0" indent="-381000" algn="l" rtl="0">
              <a:lnSpc>
                <a:spcPct val="90000"/>
              </a:lnSpc>
              <a:spcBef>
                <a:spcPts val="1000"/>
              </a:spcBef>
              <a:spcAft>
                <a:spcPts val="0"/>
              </a:spcAft>
              <a:buSzPts val="2400"/>
              <a:buChar char="●"/>
            </a:pPr>
            <a:r>
              <a:rPr lang="hu-HU" sz="2100" dirty="0">
                <a:hlinkClick r:id="rId4"/>
              </a:rPr>
              <a:t>https://www.youtube.com/watch?v=YwBZnVmUuDQ&amp;t=2s</a:t>
            </a:r>
            <a:endParaRPr lang="hu-HU" sz="2100" dirty="0"/>
          </a:p>
          <a:p>
            <a:pPr indent="-381000">
              <a:buFont typeface="Arial"/>
              <a:buChar char="●"/>
            </a:pPr>
            <a:r>
              <a:rPr lang="hu-HU" sz="1800" dirty="0" err="1">
                <a:effectLst/>
                <a:latin typeface="Times New Roman" panose="02020603050405020304" pitchFamily="18" charset="0"/>
                <a:ea typeface="Calibri" panose="020F0502020204030204" pitchFamily="34" charset="0"/>
              </a:rPr>
              <a:t>Soo</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Beng</a:t>
            </a:r>
            <a:r>
              <a:rPr lang="hu-HU" sz="1800" dirty="0">
                <a:effectLst/>
                <a:latin typeface="Times New Roman" panose="02020603050405020304" pitchFamily="18" charset="0"/>
                <a:ea typeface="Calibri" panose="020F0502020204030204" pitchFamily="34" charset="0"/>
              </a:rPr>
              <a:t> KHOO: </a:t>
            </a:r>
            <a:r>
              <a:rPr lang="hu-HU" sz="1800" dirty="0" err="1">
                <a:effectLst/>
                <a:latin typeface="Times New Roman" panose="02020603050405020304" pitchFamily="18" charset="0"/>
                <a:ea typeface="Calibri" panose="020F0502020204030204" pitchFamily="34" charset="0"/>
              </a:rPr>
              <a:t>Academic</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mobbing</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Hidden</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health</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hazard</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at</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workplace</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Malaysian</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family</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physician</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the</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official</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journal</a:t>
            </a:r>
            <a:r>
              <a:rPr lang="hu-HU" sz="1800" dirty="0">
                <a:effectLst/>
                <a:latin typeface="Times New Roman" panose="02020603050405020304" pitchFamily="18" charset="0"/>
                <a:ea typeface="Calibri" panose="020F0502020204030204" pitchFamily="34" charset="0"/>
              </a:rPr>
              <a:t> of </a:t>
            </a:r>
            <a:r>
              <a:rPr lang="hu-HU" sz="1800" dirty="0" err="1">
                <a:effectLst/>
                <a:latin typeface="Times New Roman" panose="02020603050405020304" pitchFamily="18" charset="0"/>
                <a:ea typeface="Calibri" panose="020F0502020204030204" pitchFamily="34" charset="0"/>
              </a:rPr>
              <a:t>the</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Academy</a:t>
            </a:r>
            <a:r>
              <a:rPr lang="hu-HU" sz="1800" dirty="0">
                <a:effectLst/>
                <a:latin typeface="Times New Roman" panose="02020603050405020304" pitchFamily="18" charset="0"/>
                <a:ea typeface="Calibri" panose="020F0502020204030204" pitchFamily="34" charset="0"/>
              </a:rPr>
              <a:t> of </a:t>
            </a:r>
            <a:r>
              <a:rPr lang="hu-HU" sz="1800" dirty="0" err="1">
                <a:effectLst/>
                <a:latin typeface="Times New Roman" panose="02020603050405020304" pitchFamily="18" charset="0"/>
                <a:ea typeface="Calibri" panose="020F0502020204030204" pitchFamily="34" charset="0"/>
              </a:rPr>
              <a:t>Family</a:t>
            </a:r>
            <a:r>
              <a:rPr lang="hu-HU" sz="1800" dirty="0">
                <a:effectLst/>
                <a:latin typeface="Times New Roman" panose="02020603050405020304" pitchFamily="18" charset="0"/>
                <a:ea typeface="Calibri" panose="020F0502020204030204" pitchFamily="34" charset="0"/>
              </a:rPr>
              <a:t> </a:t>
            </a:r>
            <a:r>
              <a:rPr lang="hu-HU" sz="1800" dirty="0" err="1">
                <a:effectLst/>
                <a:latin typeface="Times New Roman" panose="02020603050405020304" pitchFamily="18" charset="0"/>
                <a:ea typeface="Calibri" panose="020F0502020204030204" pitchFamily="34" charset="0"/>
              </a:rPr>
              <a:t>Physicians</a:t>
            </a:r>
            <a:r>
              <a:rPr lang="hu-HU" sz="1800" dirty="0">
                <a:effectLst/>
                <a:latin typeface="Times New Roman" panose="02020603050405020304" pitchFamily="18" charset="0"/>
                <a:ea typeface="Calibri" panose="020F0502020204030204" pitchFamily="34" charset="0"/>
              </a:rPr>
              <a:t> of Malaysia 2010, 5.2: 61.</a:t>
            </a:r>
          </a:p>
          <a:p>
            <a:pPr marL="457200" lvl="0" indent="-381000" algn="l" rtl="0">
              <a:lnSpc>
                <a:spcPct val="90000"/>
              </a:lnSpc>
              <a:spcBef>
                <a:spcPts val="1000"/>
              </a:spcBef>
              <a:spcAft>
                <a:spcPts val="0"/>
              </a:spcAft>
              <a:buSzPts val="2400"/>
              <a:buChar char="●"/>
            </a:pPr>
            <a:r>
              <a:rPr lang="en-GB" sz="1800" dirty="0">
                <a:effectLst/>
                <a:latin typeface="Times New Roman" panose="02020603050405020304" pitchFamily="18" charset="0"/>
                <a:ea typeface="Calibri" panose="020F0502020204030204" pitchFamily="34" charset="0"/>
              </a:rPr>
              <a:t>Carmel PRIVITERA - Marilyn Anne CAMPBELL: Cyberbullying: The New Face of Workplace Bullying? </a:t>
            </a:r>
            <a:r>
              <a:rPr lang="en-GB" sz="1800" dirty="0" err="1">
                <a:effectLst/>
                <a:latin typeface="Times New Roman" panose="02020603050405020304" pitchFamily="18" charset="0"/>
                <a:ea typeface="Calibri" panose="020F0502020204030204" pitchFamily="34" charset="0"/>
              </a:rPr>
              <a:t>CyberPsychology</a:t>
            </a:r>
            <a:r>
              <a:rPr lang="en-GB" sz="1800" dirty="0">
                <a:effectLst/>
                <a:latin typeface="Times New Roman" panose="02020603050405020304" pitchFamily="18" charset="0"/>
                <a:ea typeface="Calibri" panose="020F0502020204030204" pitchFamily="34" charset="0"/>
              </a:rPr>
              <a:t> &amp; </a:t>
            </a:r>
            <a:r>
              <a:rPr lang="en-GB" sz="1800" dirty="0" err="1">
                <a:effectLst/>
                <a:latin typeface="Times New Roman" panose="02020603050405020304" pitchFamily="18" charset="0"/>
                <a:ea typeface="Calibri" panose="020F0502020204030204" pitchFamily="34" charset="0"/>
              </a:rPr>
              <a:t>Behavior</a:t>
            </a:r>
            <a:r>
              <a:rPr lang="en-GB" sz="1800" dirty="0">
                <a:effectLst/>
                <a:latin typeface="Times New Roman" panose="02020603050405020304" pitchFamily="18" charset="0"/>
                <a:ea typeface="Calibri" panose="020F0502020204030204" pitchFamily="34" charset="0"/>
              </a:rPr>
              <a:t> VOL. 12, NO. 4. </a:t>
            </a:r>
            <a:endParaRPr sz="21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g255304ddd7e_0_288"/>
          <p:cNvSpPr txBox="1">
            <a:spLocks noGrp="1"/>
          </p:cNvSpPr>
          <p:nvPr>
            <p:ph type="title"/>
          </p:nvPr>
        </p:nvSpPr>
        <p:spPr>
          <a:xfrm>
            <a:off x="831850" y="1499047"/>
            <a:ext cx="10515600" cy="652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4000"/>
              <a:buNone/>
            </a:pPr>
            <a:r>
              <a:rPr lang="en-US"/>
              <a:t>Further reading</a:t>
            </a:r>
            <a:endParaRPr/>
          </a:p>
        </p:txBody>
      </p:sp>
      <p:sp>
        <p:nvSpPr>
          <p:cNvPr id="328" name="Google Shape;328;g255304ddd7e_0_288"/>
          <p:cNvSpPr txBox="1">
            <a:spLocks noGrp="1"/>
          </p:cNvSpPr>
          <p:nvPr>
            <p:ph type="body" idx="1"/>
          </p:nvPr>
        </p:nvSpPr>
        <p:spPr>
          <a:xfrm>
            <a:off x="831850" y="2710927"/>
            <a:ext cx="10515600" cy="32922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400"/>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g23e52c82d5e_0_0"/>
          <p:cNvSpPr txBox="1">
            <a:spLocks noGrp="1"/>
          </p:cNvSpPr>
          <p:nvPr>
            <p:ph type="title"/>
          </p:nvPr>
        </p:nvSpPr>
        <p:spPr>
          <a:xfrm>
            <a:off x="831850" y="1499047"/>
            <a:ext cx="10515600" cy="652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4000"/>
              <a:buNone/>
            </a:pPr>
            <a:r>
              <a:rPr lang="en-US"/>
              <a:t>Introduction</a:t>
            </a:r>
            <a:endParaRPr/>
          </a:p>
        </p:txBody>
      </p:sp>
      <p:sp>
        <p:nvSpPr>
          <p:cNvPr id="76" name="Google Shape;76;g23e52c82d5e_0_0"/>
          <p:cNvSpPr txBox="1">
            <a:spLocks noGrp="1"/>
          </p:cNvSpPr>
          <p:nvPr>
            <p:ph type="body" idx="1"/>
          </p:nvPr>
        </p:nvSpPr>
        <p:spPr>
          <a:xfrm>
            <a:off x="831850" y="2710927"/>
            <a:ext cx="10515600" cy="32922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1000"/>
              </a:spcBef>
              <a:spcAft>
                <a:spcPts val="0"/>
              </a:spcAft>
              <a:buSzPts val="2400"/>
              <a:buNone/>
            </a:pPr>
            <a:r>
              <a:rPr lang="en-US" dirty="0"/>
              <a:t>We spend a significant part of our lives at work. As a result, not only good things can happen to us there, but also a myriad of bad things.  In many cases, a toxic work environment can develop. A toxic environment always carries with it some kind of aggression. The question is, in what form does it take? Is the employer part of the implementation? If so, is it passive or active? </a:t>
            </a:r>
            <a:endParaRPr lang="hu-HU" dirty="0"/>
          </a:p>
          <a:p>
            <a:pPr marL="0" lvl="0" indent="0" algn="just" rtl="0">
              <a:lnSpc>
                <a:spcPct val="90000"/>
              </a:lnSpc>
              <a:spcBef>
                <a:spcPts val="1000"/>
              </a:spcBef>
              <a:spcAft>
                <a:spcPts val="0"/>
              </a:spcAft>
              <a:buSzPts val="2400"/>
              <a:buNone/>
            </a:pPr>
            <a:r>
              <a:rPr lang="en-US" dirty="0"/>
              <a:t>These cases are always based on conflict</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0A6930A-3DEB-1E29-753E-F764B798C283}"/>
              </a:ext>
            </a:extLst>
          </p:cNvPr>
          <p:cNvSpPr>
            <a:spLocks noGrp="1"/>
          </p:cNvSpPr>
          <p:nvPr>
            <p:ph type="title"/>
          </p:nvPr>
        </p:nvSpPr>
        <p:spPr/>
        <p:txBody>
          <a:bodyPr/>
          <a:lstStyle/>
          <a:p>
            <a:r>
              <a:rPr lang="en-US" dirty="0"/>
              <a:t>Employer's role in conflict management</a:t>
            </a:r>
            <a:r>
              <a:rPr lang="hu-HU" dirty="0"/>
              <a:t>  </a:t>
            </a:r>
          </a:p>
        </p:txBody>
      </p:sp>
      <p:sp>
        <p:nvSpPr>
          <p:cNvPr id="3" name="Szöveg helye 2">
            <a:extLst>
              <a:ext uri="{FF2B5EF4-FFF2-40B4-BE49-F238E27FC236}">
                <a16:creationId xmlns:a16="http://schemas.microsoft.com/office/drawing/2014/main" id="{1F381B87-3297-F8B6-CD9C-1024234C0C61}"/>
              </a:ext>
            </a:extLst>
          </p:cNvPr>
          <p:cNvSpPr>
            <a:spLocks noGrp="1"/>
          </p:cNvSpPr>
          <p:nvPr>
            <p:ph type="body" idx="1"/>
          </p:nvPr>
        </p:nvSpPr>
        <p:spPr/>
        <p:txBody>
          <a:bodyPr/>
          <a:lstStyle/>
          <a:p>
            <a:pPr algn="just"/>
            <a:r>
              <a:rPr lang="en-US" dirty="0"/>
              <a:t>It is always the responsibility of the employer to deal with defects in the work environment, to highlight and properly manage toxic/aggressive elements. </a:t>
            </a:r>
            <a:endParaRPr lang="hu-HU" dirty="0"/>
          </a:p>
          <a:p>
            <a:pPr algn="just"/>
            <a:r>
              <a:rPr lang="en-US" dirty="0"/>
              <a:t>The employer has options within the legal framework. </a:t>
            </a:r>
            <a:endParaRPr lang="hu-HU" dirty="0"/>
          </a:p>
          <a:p>
            <a:pPr algn="just"/>
            <a:r>
              <a:rPr lang="en-US" dirty="0"/>
              <a:t>This is most possible when the employer is not involved</a:t>
            </a:r>
            <a:endParaRPr lang="hu-HU" dirty="0"/>
          </a:p>
        </p:txBody>
      </p:sp>
    </p:spTree>
    <p:extLst>
      <p:ext uri="{BB962C8B-B14F-4D97-AF65-F5344CB8AC3E}">
        <p14:creationId xmlns:p14="http://schemas.microsoft.com/office/powerpoint/2010/main" val="3376526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1537412-1DA9-C320-2ED0-2F825BDBFE2B}"/>
              </a:ext>
            </a:extLst>
          </p:cNvPr>
          <p:cNvSpPr>
            <a:spLocks noGrp="1"/>
          </p:cNvSpPr>
          <p:nvPr>
            <p:ph type="title"/>
          </p:nvPr>
        </p:nvSpPr>
        <p:spPr/>
        <p:txBody>
          <a:bodyPr/>
          <a:lstStyle/>
          <a:p>
            <a:r>
              <a:rPr lang="en-US" dirty="0"/>
              <a:t>If the employer is part of the conflict?</a:t>
            </a:r>
            <a:endParaRPr lang="hu-HU" dirty="0"/>
          </a:p>
        </p:txBody>
      </p:sp>
      <p:sp>
        <p:nvSpPr>
          <p:cNvPr id="3" name="Szöveg helye 2">
            <a:extLst>
              <a:ext uri="{FF2B5EF4-FFF2-40B4-BE49-F238E27FC236}">
                <a16:creationId xmlns:a16="http://schemas.microsoft.com/office/drawing/2014/main" id="{6332DB70-8633-F6FB-F6FA-BFB7859C4C6B}"/>
              </a:ext>
            </a:extLst>
          </p:cNvPr>
          <p:cNvSpPr>
            <a:spLocks noGrp="1"/>
          </p:cNvSpPr>
          <p:nvPr>
            <p:ph type="body" idx="1"/>
          </p:nvPr>
        </p:nvSpPr>
        <p:spPr/>
        <p:txBody>
          <a:bodyPr/>
          <a:lstStyle/>
          <a:p>
            <a:pPr algn="just"/>
            <a:r>
              <a:rPr lang="en-US" dirty="0"/>
              <a:t>If the employer is involved, the conflict cannot be resolved in internal forums</a:t>
            </a:r>
            <a:endParaRPr lang="hu-HU" dirty="0"/>
          </a:p>
          <a:p>
            <a:pPr algn="just"/>
            <a:r>
              <a:rPr lang="en-US" dirty="0"/>
              <a:t>The employer is actively involved in the conflict</a:t>
            </a:r>
            <a:endParaRPr lang="hu-HU" dirty="0"/>
          </a:p>
          <a:p>
            <a:pPr algn="just"/>
            <a:r>
              <a:rPr lang="en-US" dirty="0"/>
              <a:t>The employer is passively involved in the conflict</a:t>
            </a:r>
            <a:endParaRPr lang="hu-HU" dirty="0"/>
          </a:p>
          <a:p>
            <a:pPr algn="just"/>
            <a:r>
              <a:rPr lang="en-US" dirty="0"/>
              <a:t>It can take both forms.</a:t>
            </a:r>
            <a:endParaRPr lang="hu-HU" dirty="0"/>
          </a:p>
          <a:p>
            <a:pPr algn="just"/>
            <a:r>
              <a:rPr lang="en-US" dirty="0"/>
              <a:t> Both establish liability</a:t>
            </a:r>
            <a:endParaRPr lang="hu-HU" dirty="0"/>
          </a:p>
        </p:txBody>
      </p:sp>
    </p:spTree>
    <p:extLst>
      <p:ext uri="{BB962C8B-B14F-4D97-AF65-F5344CB8AC3E}">
        <p14:creationId xmlns:p14="http://schemas.microsoft.com/office/powerpoint/2010/main" val="2095934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A8EF44C-180D-7389-A0DB-8A3923EF009C}"/>
              </a:ext>
            </a:extLst>
          </p:cNvPr>
          <p:cNvSpPr>
            <a:spLocks noGrp="1"/>
          </p:cNvSpPr>
          <p:nvPr>
            <p:ph type="ctrTitle"/>
          </p:nvPr>
        </p:nvSpPr>
        <p:spPr/>
        <p:txBody>
          <a:bodyPr/>
          <a:lstStyle/>
          <a:p>
            <a:r>
              <a:rPr lang="hu-HU" dirty="0" err="1"/>
              <a:t>Harassment</a:t>
            </a:r>
            <a:endParaRPr lang="hu-HU" dirty="0"/>
          </a:p>
        </p:txBody>
      </p:sp>
      <p:sp>
        <p:nvSpPr>
          <p:cNvPr id="3" name="Alcím 2">
            <a:extLst>
              <a:ext uri="{FF2B5EF4-FFF2-40B4-BE49-F238E27FC236}">
                <a16:creationId xmlns:a16="http://schemas.microsoft.com/office/drawing/2014/main" id="{32394BF4-5B39-0B80-BDC2-1837A339BD5E}"/>
              </a:ext>
            </a:extLst>
          </p:cNvPr>
          <p:cNvSpPr>
            <a:spLocks noGrp="1"/>
          </p:cNvSpPr>
          <p:nvPr>
            <p:ph type="subTitle" idx="1"/>
          </p:nvPr>
        </p:nvSpPr>
        <p:spPr/>
        <p:txBody>
          <a:bodyPr/>
          <a:lstStyle/>
          <a:p>
            <a:endParaRPr lang="hu-HU" dirty="0"/>
          </a:p>
        </p:txBody>
      </p:sp>
    </p:spTree>
    <p:extLst>
      <p:ext uri="{BB962C8B-B14F-4D97-AF65-F5344CB8AC3E}">
        <p14:creationId xmlns:p14="http://schemas.microsoft.com/office/powerpoint/2010/main" val="2937758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4F26565-69B7-DE93-2F58-99E17EBBA843}"/>
              </a:ext>
            </a:extLst>
          </p:cNvPr>
          <p:cNvSpPr>
            <a:spLocks noGrp="1"/>
          </p:cNvSpPr>
          <p:nvPr>
            <p:ph type="title"/>
          </p:nvPr>
        </p:nvSpPr>
        <p:spPr/>
        <p:txBody>
          <a:bodyPr/>
          <a:lstStyle/>
          <a:p>
            <a:endParaRPr lang="hu-HU" dirty="0"/>
          </a:p>
        </p:txBody>
      </p:sp>
      <p:sp>
        <p:nvSpPr>
          <p:cNvPr id="3" name="Szöveg helye 2">
            <a:extLst>
              <a:ext uri="{FF2B5EF4-FFF2-40B4-BE49-F238E27FC236}">
                <a16:creationId xmlns:a16="http://schemas.microsoft.com/office/drawing/2014/main" id="{C217642B-C89C-52E7-D309-89E51AB47AA2}"/>
              </a:ext>
            </a:extLst>
          </p:cNvPr>
          <p:cNvSpPr>
            <a:spLocks noGrp="1"/>
          </p:cNvSpPr>
          <p:nvPr>
            <p:ph type="body" idx="1"/>
          </p:nvPr>
        </p:nvSpPr>
        <p:spPr/>
        <p:txBody>
          <a:bodyPr/>
          <a:lstStyle/>
          <a:p>
            <a:pPr algn="just"/>
            <a:r>
              <a:rPr lang="en-US" dirty="0"/>
              <a:t>Harassment is caused by conflicts between colleagues, or</a:t>
            </a:r>
            <a:endParaRPr lang="hu-HU" dirty="0"/>
          </a:p>
          <a:p>
            <a:pPr algn="just"/>
            <a:r>
              <a:rPr lang="en-US" dirty="0"/>
              <a:t>Conflict between manager and employee. </a:t>
            </a:r>
            <a:endParaRPr lang="hu-HU" dirty="0"/>
          </a:p>
          <a:p>
            <a:pPr algn="just"/>
            <a:r>
              <a:rPr lang="en-US" dirty="0"/>
              <a:t>A conflict cannot be called harassment if it is a conflict between parties of almost equal strength.</a:t>
            </a:r>
            <a:endParaRPr lang="hu-HU" dirty="0"/>
          </a:p>
        </p:txBody>
      </p:sp>
    </p:spTree>
    <p:extLst>
      <p:ext uri="{BB962C8B-B14F-4D97-AF65-F5344CB8AC3E}">
        <p14:creationId xmlns:p14="http://schemas.microsoft.com/office/powerpoint/2010/main" val="3901773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BD5DFC1-7509-92AE-9409-4F2AF2C423C8}"/>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EA251A4A-33EA-D874-2D8F-7E5F9BD54395}"/>
              </a:ext>
            </a:extLst>
          </p:cNvPr>
          <p:cNvSpPr>
            <a:spLocks noGrp="1"/>
          </p:cNvSpPr>
          <p:nvPr>
            <p:ph type="body" idx="1"/>
          </p:nvPr>
        </p:nvSpPr>
        <p:spPr/>
        <p:txBody>
          <a:bodyPr/>
          <a:lstStyle/>
          <a:p>
            <a:pPr algn="just"/>
            <a:r>
              <a:rPr lang="en-US" dirty="0"/>
              <a:t>Harassment is conduct </a:t>
            </a:r>
            <a:r>
              <a:rPr lang="hu-HU" dirty="0" err="1"/>
              <a:t>that</a:t>
            </a:r>
            <a:r>
              <a:rPr lang="en-US" dirty="0"/>
              <a:t> is offensive to human dignity, sexual or otherwise, which is related to a protected characteristic of the person concerned and which has the purpose or effect of creating an intimidating, hostile, degrading, humiliating</a:t>
            </a:r>
            <a:r>
              <a:rPr lang="hu-HU" dirty="0"/>
              <a:t>,</a:t>
            </a:r>
            <a:r>
              <a:rPr lang="en-US" dirty="0"/>
              <a:t> or offensive environment towards a person.</a:t>
            </a:r>
            <a:endParaRPr lang="hu-HU" dirty="0"/>
          </a:p>
        </p:txBody>
      </p:sp>
    </p:spTree>
    <p:extLst>
      <p:ext uri="{BB962C8B-B14F-4D97-AF65-F5344CB8AC3E}">
        <p14:creationId xmlns:p14="http://schemas.microsoft.com/office/powerpoint/2010/main" val="113449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B6E1923-3747-38FB-88F2-2F582D9138DA}"/>
              </a:ext>
            </a:extLst>
          </p:cNvPr>
          <p:cNvSpPr>
            <a:spLocks noGrp="1"/>
          </p:cNvSpPr>
          <p:nvPr>
            <p:ph type="title"/>
          </p:nvPr>
        </p:nvSpPr>
        <p:spPr/>
        <p:txBody>
          <a:bodyPr/>
          <a:lstStyle/>
          <a:p>
            <a:endParaRPr lang="hu-HU"/>
          </a:p>
        </p:txBody>
      </p:sp>
      <p:sp>
        <p:nvSpPr>
          <p:cNvPr id="3" name="Szöveg helye 2">
            <a:extLst>
              <a:ext uri="{FF2B5EF4-FFF2-40B4-BE49-F238E27FC236}">
                <a16:creationId xmlns:a16="http://schemas.microsoft.com/office/drawing/2014/main" id="{A88FA910-9EA2-1619-AA6E-6356059EFCDC}"/>
              </a:ext>
            </a:extLst>
          </p:cNvPr>
          <p:cNvSpPr>
            <a:spLocks noGrp="1"/>
          </p:cNvSpPr>
          <p:nvPr>
            <p:ph type="body" idx="1"/>
          </p:nvPr>
        </p:nvSpPr>
        <p:spPr/>
        <p:txBody>
          <a:bodyPr/>
          <a:lstStyle/>
          <a:p>
            <a:pPr algn="just"/>
            <a:r>
              <a:rPr lang="en-US" dirty="0"/>
              <a:t>In addition to physical violence, we must also address psychological violence. The phenomenon of psychological violence can be divided into bullying, psychological terror, mobbing, humiliation</a:t>
            </a:r>
            <a:r>
              <a:rPr lang="hu-HU" dirty="0"/>
              <a:t>,</a:t>
            </a:r>
            <a:r>
              <a:rPr lang="en-US" dirty="0"/>
              <a:t> and discrimination, while within sexual violence, physical violence and harassment can be distinguished</a:t>
            </a:r>
            <a:r>
              <a:rPr lang="hu-HU" dirty="0"/>
              <a:t>.</a:t>
            </a:r>
          </a:p>
        </p:txBody>
      </p:sp>
    </p:spTree>
    <p:extLst>
      <p:ext uri="{BB962C8B-B14F-4D97-AF65-F5344CB8AC3E}">
        <p14:creationId xmlns:p14="http://schemas.microsoft.com/office/powerpoint/2010/main" val="3724286454"/>
      </p:ext>
    </p:extLst>
  </p:cSld>
  <p:clrMapOvr>
    <a:masterClrMapping/>
  </p:clrMapOvr>
</p:sld>
</file>

<file path=ppt/theme/theme1.xml><?xml version="1.0" encoding="utf-8"?>
<a:theme xmlns:a="http://schemas.openxmlformats.org/drawingml/2006/main" name="GEPARD">
  <a:themeElements>
    <a:clrScheme name="US">
      <a:dk1>
        <a:srgbClr val="002D59"/>
      </a:dk1>
      <a:lt1>
        <a:srgbClr val="FFFFFF"/>
      </a:lt1>
      <a:dk2>
        <a:srgbClr val="004993"/>
      </a:dk2>
      <a:lt2>
        <a:srgbClr val="E7E6E6"/>
      </a:lt2>
      <a:accent1>
        <a:srgbClr val="C00000"/>
      </a:accent1>
      <a:accent2>
        <a:srgbClr val="FF0000"/>
      </a:accent2>
      <a:accent3>
        <a:srgbClr val="A5A5A5"/>
      </a:accent3>
      <a:accent4>
        <a:srgbClr val="FFC000"/>
      </a:accent4>
      <a:accent5>
        <a:srgbClr val="5BADFF"/>
      </a:accent5>
      <a:accent6>
        <a:srgbClr val="92D050"/>
      </a:accent6>
      <a:hlink>
        <a:srgbClr val="0071E2"/>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1034</Words>
  <Application>Microsoft Office PowerPoint</Application>
  <PresentationFormat>Szélesvásznú</PresentationFormat>
  <Paragraphs>53</Paragraphs>
  <Slides>23</Slides>
  <Notes>7</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23</vt:i4>
      </vt:variant>
    </vt:vector>
  </HeadingPairs>
  <TitlesOfParts>
    <vt:vector size="29" baseType="lpstr">
      <vt:lpstr>Times New Roman</vt:lpstr>
      <vt:lpstr>Calibri</vt:lpstr>
      <vt:lpstr>PT Sans</vt:lpstr>
      <vt:lpstr>Arial</vt:lpstr>
      <vt:lpstr>Verdana</vt:lpstr>
      <vt:lpstr>GEPARD</vt:lpstr>
      <vt:lpstr>PowerPoint-bemutató</vt:lpstr>
      <vt:lpstr>Legal aspects of (in)equality in employment – Mobbing and cyber-bullying at work</vt:lpstr>
      <vt:lpstr>Introduction</vt:lpstr>
      <vt:lpstr>Employer's role in conflict management  </vt:lpstr>
      <vt:lpstr>If the employer is part of the conflict?</vt:lpstr>
      <vt:lpstr>Harassment</vt:lpstr>
      <vt:lpstr>PowerPoint-bemutató</vt:lpstr>
      <vt:lpstr>PowerPoint-bemutató</vt:lpstr>
      <vt:lpstr>PowerPoint-bemutató</vt:lpstr>
      <vt:lpstr>PowerPoint-bemutató</vt:lpstr>
      <vt:lpstr>Mobbing</vt:lpstr>
      <vt:lpstr>PowerPoint-bemutató</vt:lpstr>
      <vt:lpstr>PowerPoint-bemutató</vt:lpstr>
      <vt:lpstr>PowerPoint-bemutató</vt:lpstr>
      <vt:lpstr>PowerPoint-bemutató</vt:lpstr>
      <vt:lpstr>PowerPoint-bemutató</vt:lpstr>
      <vt:lpstr>Framework agreement on harassment and violence at work</vt:lpstr>
      <vt:lpstr>Cyberbullying</vt:lpstr>
      <vt:lpstr>PowerPoint-bemutató</vt:lpstr>
      <vt:lpstr>PowerPoint-bemutató</vt:lpstr>
      <vt:lpstr>PowerPoint-bemutató</vt:lpstr>
      <vt:lpstr>Resources</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Roderick Vassallo</dc:creator>
  <cp:lastModifiedBy>Mélypataki Gábor</cp:lastModifiedBy>
  <cp:revision>14</cp:revision>
  <dcterms:created xsi:type="dcterms:W3CDTF">2023-04-13T12:45:17Z</dcterms:created>
  <dcterms:modified xsi:type="dcterms:W3CDTF">2023-12-14T14:37:13Z</dcterms:modified>
</cp:coreProperties>
</file>